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6" r:id="rId4"/>
    <p:sldId id="258" r:id="rId5"/>
    <p:sldId id="259" r:id="rId6"/>
    <p:sldId id="287" r:id="rId7"/>
    <p:sldId id="288" r:id="rId8"/>
    <p:sldId id="291" r:id="rId9"/>
    <p:sldId id="292" r:id="rId10"/>
    <p:sldId id="290" r:id="rId11"/>
    <p:sldId id="278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649896-994F-4D42-A483-96ACD95F1A05}" v="4" dt="2024-12-26T00:36:26.1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80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enguang Wen" userId="8024f50686296673" providerId="LiveId" clId="{96649896-994F-4D42-A483-96ACD95F1A05}"/>
    <pc:docChg chg="custSel addSld modSld">
      <pc:chgData name="Chenguang Wen" userId="8024f50686296673" providerId="LiveId" clId="{96649896-994F-4D42-A483-96ACD95F1A05}" dt="2024-12-26T00:36:26.163" v="4"/>
      <pc:docMkLst>
        <pc:docMk/>
      </pc:docMkLst>
      <pc:sldChg chg="delSp mod delAnim">
        <pc:chgData name="Chenguang Wen" userId="8024f50686296673" providerId="LiveId" clId="{96649896-994F-4D42-A483-96ACD95F1A05}" dt="2024-12-26T00:36:18.895" v="0" actId="478"/>
        <pc:sldMkLst>
          <pc:docMk/>
          <pc:sldMk cId="3972520195" sldId="297"/>
        </pc:sldMkLst>
        <pc:picChg chg="del">
          <ac:chgData name="Chenguang Wen" userId="8024f50686296673" providerId="LiveId" clId="{96649896-994F-4D42-A483-96ACD95F1A05}" dt="2024-12-26T00:36:18.895" v="0" actId="478"/>
          <ac:picMkLst>
            <pc:docMk/>
            <pc:sldMk cId="3972520195" sldId="297"/>
            <ac:picMk id="6" creationId="{C0250FB8-B775-D5BB-1A3B-C06A6AD0D45F}"/>
          </ac:picMkLst>
        </pc:picChg>
      </pc:sldChg>
      <pc:sldChg chg="add">
        <pc:chgData name="Chenguang Wen" userId="8024f50686296673" providerId="LiveId" clId="{96649896-994F-4D42-A483-96ACD95F1A05}" dt="2024-12-26T00:36:25.039" v="1"/>
        <pc:sldMkLst>
          <pc:docMk/>
          <pc:sldMk cId="1876250552" sldId="299"/>
        </pc:sldMkLst>
      </pc:sldChg>
      <pc:sldChg chg="add">
        <pc:chgData name="Chenguang Wen" userId="8024f50686296673" providerId="LiveId" clId="{96649896-994F-4D42-A483-96ACD95F1A05}" dt="2024-12-26T00:36:25.544" v="2"/>
        <pc:sldMkLst>
          <pc:docMk/>
          <pc:sldMk cId="2180697551" sldId="300"/>
        </pc:sldMkLst>
      </pc:sldChg>
      <pc:sldChg chg="add">
        <pc:chgData name="Chenguang Wen" userId="8024f50686296673" providerId="LiveId" clId="{96649896-994F-4D42-A483-96ACD95F1A05}" dt="2024-12-26T00:36:25.895" v="3"/>
        <pc:sldMkLst>
          <pc:docMk/>
          <pc:sldMk cId="1953059333" sldId="301"/>
        </pc:sldMkLst>
      </pc:sldChg>
      <pc:sldChg chg="add">
        <pc:chgData name="Chenguang Wen" userId="8024f50686296673" providerId="LiveId" clId="{96649896-994F-4D42-A483-96ACD95F1A05}" dt="2024-12-26T00:36:26.163" v="4"/>
        <pc:sldMkLst>
          <pc:docMk/>
          <pc:sldMk cId="2959330808" sldId="30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424B2-2A70-4469-949F-4EC995CAB825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7C63C-76AB-461A-93ED-5CCE1CBF40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862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50A4E2-F50B-4D3B-9BA2-002239B29FE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282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底图" descr="底图">
            <a:extLst>
              <a:ext uri="{FF2B5EF4-FFF2-40B4-BE49-F238E27FC236}">
                <a16:creationId xmlns:a16="http://schemas.microsoft.com/office/drawing/2014/main" id="{E60EB3FA-E5AE-DE4A-2BD7-4E965E77D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3519" y="-18764"/>
            <a:ext cx="12319020" cy="6914679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6C32C1-ACCE-7983-F52B-19FF8DA1D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7084-CA2F-40EC-AA5A-85BB0A46170D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C376E1-90A7-0C37-7B50-C672C0785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AB4691-D7D8-7729-A346-8EFE2278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1F29-E705-4047-9A64-C129C81B0EE2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BEB3CA9A-9685-DB7B-D7BF-4728C26BBDC6}"/>
              </a:ext>
            </a:extLst>
          </p:cNvPr>
          <p:cNvCxnSpPr>
            <a:cxnSpLocks/>
          </p:cNvCxnSpPr>
          <p:nvPr userDrawn="1"/>
        </p:nvCxnSpPr>
        <p:spPr>
          <a:xfrm>
            <a:off x="886015" y="3369511"/>
            <a:ext cx="10419947" cy="31956"/>
          </a:xfrm>
          <a:prstGeom prst="line">
            <a:avLst/>
          </a:prstGeom>
          <a:ln w="38100">
            <a:solidFill>
              <a:schemeClr val="bg1"/>
            </a:solidFill>
            <a:miter lim="400000"/>
          </a:ln>
        </p:spPr>
      </p:cxnSp>
      <p:sp>
        <p:nvSpPr>
          <p:cNvPr id="12" name="标题 11">
            <a:extLst>
              <a:ext uri="{FF2B5EF4-FFF2-40B4-BE49-F238E27FC236}">
                <a16:creationId xmlns:a16="http://schemas.microsoft.com/office/drawing/2014/main" id="{CAB566E5-6B09-D886-E349-46F96390A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9760"/>
            <a:ext cx="10515600" cy="1953475"/>
          </a:xfrm>
          <a:ln w="12700">
            <a:miter lim="400000"/>
          </a:ln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ctr">
              <a:lnSpc>
                <a:spcPct val="120000"/>
              </a:lnSpc>
            </a:pPr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" name="文本占位符 9">
            <a:extLst>
              <a:ext uri="{FF2B5EF4-FFF2-40B4-BE49-F238E27FC236}">
                <a16:creationId xmlns:a16="http://schemas.microsoft.com/office/drawing/2014/main" id="{4CB2B985-A112-41C3-9D62-653E474FE7A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89" y="4244269"/>
            <a:ext cx="10515600" cy="1403971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lang="zh-CN" altLang="en-US" sz="3000" b="1" kern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副标题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2100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75E2C0-1F29-9D2A-752E-97F33C8ED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D1BEDA2-4918-759B-D551-DB06D4ABB5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DC3354-F988-58EE-BD0C-A767F814F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7084-CA2F-40EC-AA5A-85BB0A46170D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396DA83-529D-358A-F3DF-4B4826589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6C04CB-A20A-624D-EDD3-9F046C6A9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1F29-E705-4047-9A64-C129C81B0E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1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2E2B471-C27B-2767-9FE2-8E484AD2BB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FE95C80-8187-984F-9F2C-FA734E5713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05955DD-8886-0E7C-E14B-0108FADE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7084-CA2F-40EC-AA5A-85BB0A46170D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571861-36BD-0EE0-7C5B-DF2A6A895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DC7B9F-91A7-FBE2-1E0C-D57B1CDFA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1F29-E705-4047-9A64-C129C81B0E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4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id="{01CD14C2-F13A-4EE3-B621-AB608BD230EE}"/>
              </a:ext>
            </a:extLst>
          </p:cNvPr>
          <p:cNvGrpSpPr/>
          <p:nvPr userDrawn="1"/>
        </p:nvGrpSpPr>
        <p:grpSpPr>
          <a:xfrm>
            <a:off x="0" y="-18764"/>
            <a:ext cx="12192000" cy="6895438"/>
            <a:chOff x="0" y="-18764"/>
            <a:chExt cx="12192000" cy="6895438"/>
          </a:xfrm>
        </p:grpSpPr>
        <p:pic>
          <p:nvPicPr>
            <p:cNvPr id="7" name="屏幕快照 2020-07-23 下午8.40.32.png">
              <a:extLst>
                <a:ext uri="{FF2B5EF4-FFF2-40B4-BE49-F238E27FC236}">
                  <a16:creationId xmlns:a16="http://schemas.microsoft.com/office/drawing/2014/main" id="{EE4D2445-6EF9-4ABF-E1FD-188C40BA4E0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20" b="86063"/>
            <a:stretch/>
          </p:blipFill>
          <p:spPr>
            <a:xfrm>
              <a:off x="0" y="-18764"/>
              <a:ext cx="12192000" cy="963643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9" name="屏幕快照 2020-07-23 下午8.40.32.png" descr="屏幕快照 2020-07-23 下午8.40.32.png">
              <a:extLst>
                <a:ext uri="{FF2B5EF4-FFF2-40B4-BE49-F238E27FC236}">
                  <a16:creationId xmlns:a16="http://schemas.microsoft.com/office/drawing/2014/main" id="{C295E29B-DF83-FD69-656D-3909E2AA5DD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20" b="96975"/>
            <a:stretch/>
          </p:blipFill>
          <p:spPr>
            <a:xfrm rot="10800000">
              <a:off x="0" y="6667499"/>
              <a:ext cx="12192000" cy="209175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A0A5E543-5DE6-180D-B84A-B47BF3A9AA3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GlowDiffused/>
                      </a14:imgEffect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 t="-1" r="16051" b="1314"/>
            <a:stretch/>
          </p:blipFill>
          <p:spPr>
            <a:xfrm>
              <a:off x="7026400" y="1531743"/>
              <a:ext cx="5165600" cy="5135756"/>
            </a:xfrm>
            <a:prstGeom prst="rect">
              <a:avLst/>
            </a:prstGeom>
          </p:spPr>
        </p:pic>
        <p:pic>
          <p:nvPicPr>
            <p:cNvPr id="12" name="清华校徽校标矢量图.ai-3 [转换].png">
              <a:extLst>
                <a:ext uri="{FF2B5EF4-FFF2-40B4-BE49-F238E27FC236}">
                  <a16:creationId xmlns:a16="http://schemas.microsoft.com/office/drawing/2014/main" id="{0FF25510-F8A0-EB5D-7216-C42307B78289}"/>
                </a:ext>
              </a:extLst>
            </p:cNvPr>
            <p:cNvPicPr/>
            <p:nvPr userDrawn="1"/>
          </p:nvPicPr>
          <p:blipFill rotWithShape="1">
            <a:blip r:embed="rId5">
              <a:alphaModFix amt="67408"/>
              <a:biLevel thresh="5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 l="21164" t="59844" r="25241" b="19707"/>
            <a:stretch>
              <a:fillRect/>
            </a:stretch>
          </p:blipFill>
          <p:spPr>
            <a:xfrm>
              <a:off x="324381" y="-11277"/>
              <a:ext cx="1962454" cy="98928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</p:grp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E4E53D-4457-8A22-5E69-38FC6FD163D4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838200" y="1184988"/>
            <a:ext cx="10515600" cy="4991975"/>
          </a:xfrm>
        </p:spPr>
        <p:txBody>
          <a:bodyPr/>
          <a:lstStyle>
            <a:lvl1pPr>
              <a:lnSpc>
                <a:spcPct val="120000"/>
              </a:lnSpc>
              <a:defRPr/>
            </a:lvl1pPr>
            <a:lvl2pPr>
              <a:lnSpc>
                <a:spcPct val="100000"/>
              </a:lnSpc>
              <a:defRPr baseline="0">
                <a:latin typeface="Arial" panose="020B0604020202020204" pitchFamily="34" charset="0"/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90E2F26-20B2-4EEA-433A-253AB4C0B9F5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FC317084-CA2F-40EC-AA5A-85BB0A46170D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2E7787-2484-9001-4B87-A0CEFA8FA51C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84D264-A840-138F-381F-E8BE959E36F6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1F81F29-E705-4047-9A64-C129C81B0EE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92E7B3B3-A3B7-0033-DBB2-13C22FAFF79D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838200" y="-18763"/>
            <a:ext cx="11029420" cy="963644"/>
          </a:xfrm>
        </p:spPr>
        <p:txBody>
          <a:bodyPr>
            <a:normAutofit/>
          </a:bodyPr>
          <a:lstStyle>
            <a:lvl1pPr algn="r"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4680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屏幕快照 2020-07-23 下午8.40.32.png">
            <a:extLst>
              <a:ext uri="{FF2B5EF4-FFF2-40B4-BE49-F238E27FC236}">
                <a16:creationId xmlns:a16="http://schemas.microsoft.com/office/drawing/2014/main" id="{69A5A53D-C0D2-F861-D000-FAAD0FE247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3519" y="-18764"/>
            <a:ext cx="12319020" cy="691467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FA916EED-DFB6-5309-A3CB-AFC1318D2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747CB9-B752-F2FA-EC6C-E6ADEC7ED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60843"/>
            <a:ext cx="10515600" cy="132880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1966EF-E941-6D9C-F2A0-9BB6F24BB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7084-CA2F-40EC-AA5A-85BB0A46170D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F82216-0917-9E75-08B7-F806450A9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55B617-2260-CEED-F6DB-4FE37ED69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1F29-E705-4047-9A64-C129C81B0EE2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FD98DD89-D334-52D7-38A0-281921BACC6F}"/>
              </a:ext>
            </a:extLst>
          </p:cNvPr>
          <p:cNvCxnSpPr>
            <a:cxnSpLocks/>
          </p:cNvCxnSpPr>
          <p:nvPr userDrawn="1"/>
        </p:nvCxnSpPr>
        <p:spPr>
          <a:xfrm>
            <a:off x="831850" y="4645681"/>
            <a:ext cx="7487202" cy="22962"/>
          </a:xfrm>
          <a:prstGeom prst="line">
            <a:avLst/>
          </a:prstGeom>
          <a:ln w="19050">
            <a:solidFill>
              <a:schemeClr val="bg1"/>
            </a:solidFill>
            <a:miter lim="400000"/>
          </a:ln>
        </p:spPr>
      </p:cxnSp>
    </p:spTree>
    <p:extLst>
      <p:ext uri="{BB962C8B-B14F-4D97-AF65-F5344CB8AC3E}">
        <p14:creationId xmlns:p14="http://schemas.microsoft.com/office/powerpoint/2010/main" val="643679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6A56D943-B6DF-98E6-EDDB-64CC5CD8D4CF}"/>
              </a:ext>
            </a:extLst>
          </p:cNvPr>
          <p:cNvGrpSpPr/>
          <p:nvPr userDrawn="1"/>
        </p:nvGrpSpPr>
        <p:grpSpPr>
          <a:xfrm>
            <a:off x="0" y="-18764"/>
            <a:ext cx="12192000" cy="6895438"/>
            <a:chOff x="0" y="-18764"/>
            <a:chExt cx="12192000" cy="6895438"/>
          </a:xfrm>
        </p:grpSpPr>
        <p:pic>
          <p:nvPicPr>
            <p:cNvPr id="9" name="屏幕快照 2020-07-23 下午8.40.32.png">
              <a:extLst>
                <a:ext uri="{FF2B5EF4-FFF2-40B4-BE49-F238E27FC236}">
                  <a16:creationId xmlns:a16="http://schemas.microsoft.com/office/drawing/2014/main" id="{A1B8EC0D-0721-249A-3A8D-14834307293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20" b="86063"/>
            <a:stretch/>
          </p:blipFill>
          <p:spPr>
            <a:xfrm>
              <a:off x="0" y="-18764"/>
              <a:ext cx="12192000" cy="963643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0" name="屏幕快照 2020-07-23 下午8.40.32.png" descr="屏幕快照 2020-07-23 下午8.40.32.png">
              <a:extLst>
                <a:ext uri="{FF2B5EF4-FFF2-40B4-BE49-F238E27FC236}">
                  <a16:creationId xmlns:a16="http://schemas.microsoft.com/office/drawing/2014/main" id="{FA5E0BBB-7221-C405-A07F-F617F509DAF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20" b="96975"/>
            <a:stretch/>
          </p:blipFill>
          <p:spPr>
            <a:xfrm rot="10800000">
              <a:off x="0" y="6667499"/>
              <a:ext cx="12192000" cy="209175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16943698-70FE-E932-9CBC-11719F7F85A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GlowDiffused/>
                      </a14:imgEffect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 t="-1" r="16051" b="1314"/>
            <a:stretch/>
          </p:blipFill>
          <p:spPr>
            <a:xfrm>
              <a:off x="7026400" y="1531743"/>
              <a:ext cx="5165600" cy="5135756"/>
            </a:xfrm>
            <a:prstGeom prst="rect">
              <a:avLst/>
            </a:prstGeom>
          </p:spPr>
        </p:pic>
        <p:pic>
          <p:nvPicPr>
            <p:cNvPr id="12" name="清华校徽校标矢量图.ai-3 [转换].png">
              <a:extLst>
                <a:ext uri="{FF2B5EF4-FFF2-40B4-BE49-F238E27FC236}">
                  <a16:creationId xmlns:a16="http://schemas.microsoft.com/office/drawing/2014/main" id="{24B55686-B9FE-37C5-9E60-19471912D248}"/>
                </a:ext>
              </a:extLst>
            </p:cNvPr>
            <p:cNvPicPr/>
            <p:nvPr userDrawn="1"/>
          </p:nvPicPr>
          <p:blipFill rotWithShape="1">
            <a:blip r:embed="rId5">
              <a:alphaModFix amt="67408"/>
              <a:biLevel thresh="5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 l="21164" t="59844" r="25241" b="19707"/>
            <a:stretch>
              <a:fillRect/>
            </a:stretch>
          </p:blipFill>
          <p:spPr>
            <a:xfrm>
              <a:off x="324381" y="-11277"/>
              <a:ext cx="1962454" cy="98928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9A9033D5-98B0-F165-0363-6CCBB63B0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-18764"/>
            <a:ext cx="11029419" cy="963644"/>
          </a:xfr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600" b="1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BA74F5-06EF-F5AF-B203-5D8D55332A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lnSpc>
                <a:spcPct val="12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CC7F059-EC23-321C-5652-5397B069AE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>
              <a:lnSpc>
                <a:spcPct val="100000"/>
              </a:lnSpc>
              <a:defRPr lang="zh-CN" altLang="en-US" sz="30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/>
              <a:t>单击此处编辑母版文本样式</a:t>
            </a:r>
          </a:p>
          <a:p>
            <a:pPr marL="228600" lvl="1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/>
              <a:t>二级</a:t>
            </a:r>
          </a:p>
          <a:p>
            <a:pPr marL="228600" lvl="2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/>
              <a:t>三级</a:t>
            </a:r>
          </a:p>
          <a:p>
            <a:pPr marL="228600" lvl="3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/>
              <a:t>四级</a:t>
            </a:r>
          </a:p>
          <a:p>
            <a:pPr marL="228600" lvl="4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9D6C8A2-6779-B239-4668-68931F41A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7084-CA2F-40EC-AA5A-85BB0A46170D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FE244B8-8ADD-BBD0-5E07-41EACDE1E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779EDBC-2FF3-DC68-2DFE-4C1A7CDAD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1F29-E705-4047-9A64-C129C81B0E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44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CBD1D5-EF3A-7018-90DC-B1A331D0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BAEDD12-E000-6CC2-21FF-16229C77C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6CC0AE1-A3DA-FB15-E840-64FA4D9606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EA2C1DB-8361-7F2E-6509-7FD6B1645E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DBE839F-227C-6ACE-8DCA-0B4A5AC34A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D039C28-C3EE-02E6-7BB6-B2F37F566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7084-CA2F-40EC-AA5A-85BB0A46170D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67DCCEF-474D-70AF-D6D9-B0E8CC09C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E146894-7D3B-3E63-05A0-3C03232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1F29-E705-4047-9A64-C129C81B0E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68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5F6A65BC-BD94-579B-B966-6650A3D2B039}"/>
              </a:ext>
            </a:extLst>
          </p:cNvPr>
          <p:cNvGrpSpPr/>
          <p:nvPr userDrawn="1"/>
        </p:nvGrpSpPr>
        <p:grpSpPr>
          <a:xfrm>
            <a:off x="0" y="-18764"/>
            <a:ext cx="12192000" cy="6895438"/>
            <a:chOff x="0" y="-18764"/>
            <a:chExt cx="12192000" cy="6895438"/>
          </a:xfrm>
        </p:grpSpPr>
        <p:pic>
          <p:nvPicPr>
            <p:cNvPr id="12" name="屏幕快照 2020-07-23 下午8.40.32.png">
              <a:extLst>
                <a:ext uri="{FF2B5EF4-FFF2-40B4-BE49-F238E27FC236}">
                  <a16:creationId xmlns:a16="http://schemas.microsoft.com/office/drawing/2014/main" id="{BC050897-875B-2C81-B64E-355DDEB10EF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20" b="86063"/>
            <a:stretch/>
          </p:blipFill>
          <p:spPr>
            <a:xfrm>
              <a:off x="0" y="-18764"/>
              <a:ext cx="12192000" cy="963643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3" name="屏幕快照 2020-07-23 下午8.40.32.png" descr="屏幕快照 2020-07-23 下午8.40.32.png">
              <a:extLst>
                <a:ext uri="{FF2B5EF4-FFF2-40B4-BE49-F238E27FC236}">
                  <a16:creationId xmlns:a16="http://schemas.microsoft.com/office/drawing/2014/main" id="{E1F760BE-B646-4BB9-0CA9-B47F2EA2346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20" b="96975"/>
            <a:stretch/>
          </p:blipFill>
          <p:spPr>
            <a:xfrm rot="10800000">
              <a:off x="0" y="6667499"/>
              <a:ext cx="12192000" cy="209175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9D46FCAF-74B1-9E24-0A4E-9A8D97B6BD1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GlowDiffused/>
                      </a14:imgEffect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 t="-1" r="16051" b="1314"/>
            <a:stretch/>
          </p:blipFill>
          <p:spPr>
            <a:xfrm>
              <a:off x="7026400" y="1531743"/>
              <a:ext cx="5165600" cy="5135756"/>
            </a:xfrm>
            <a:prstGeom prst="rect">
              <a:avLst/>
            </a:prstGeom>
          </p:spPr>
        </p:pic>
        <p:pic>
          <p:nvPicPr>
            <p:cNvPr id="15" name="清华校徽校标矢量图.ai-3 [转换].png">
              <a:extLst>
                <a:ext uri="{FF2B5EF4-FFF2-40B4-BE49-F238E27FC236}">
                  <a16:creationId xmlns:a16="http://schemas.microsoft.com/office/drawing/2014/main" id="{C6ADE1CB-A979-687A-73D7-AA88491C9762}"/>
                </a:ext>
              </a:extLst>
            </p:cNvPr>
            <p:cNvPicPr/>
            <p:nvPr userDrawn="1"/>
          </p:nvPicPr>
          <p:blipFill rotWithShape="1">
            <a:blip r:embed="rId5">
              <a:alphaModFix amt="67408"/>
              <a:biLevel thresh="5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 l="21164" t="59844" r="25241" b="19707"/>
            <a:stretch>
              <a:fillRect/>
            </a:stretch>
          </p:blipFill>
          <p:spPr>
            <a:xfrm>
              <a:off x="324381" y="-11277"/>
              <a:ext cx="1962454" cy="98928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57C1726D-27F6-6781-69C6-253DA69FC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029419" cy="919238"/>
          </a:xfrm>
        </p:spPr>
        <p:txBody>
          <a:bodyPr/>
          <a:lstStyle>
            <a:lvl1pPr algn="r">
              <a:defRPr lang="zh-CN" altLang="en-US" sz="3600" b="1" kern="12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3A04F09-A1F8-A75A-8D0D-865C4D347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7084-CA2F-40EC-AA5A-85BB0A46170D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B91EA0D-CF0F-23C6-0512-3447E0EAF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EBF7F93-9A83-1C58-2C11-2E3E73C5E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1F29-E705-4047-9A64-C129C81B0E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699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A05DEE27-DBE2-0B21-2A73-7B395D0D86E9}"/>
              </a:ext>
            </a:extLst>
          </p:cNvPr>
          <p:cNvGrpSpPr/>
          <p:nvPr userDrawn="1"/>
        </p:nvGrpSpPr>
        <p:grpSpPr>
          <a:xfrm>
            <a:off x="-63519" y="-18764"/>
            <a:ext cx="12319020" cy="6914679"/>
            <a:chOff x="-63519" y="-18764"/>
            <a:chExt cx="12319020" cy="6914679"/>
          </a:xfrm>
        </p:grpSpPr>
        <p:pic>
          <p:nvPicPr>
            <p:cNvPr id="6" name="屏幕快照 2020-07-23 下午8.40.32.png" descr="屏幕快照 2020-07-23 下午8.40.32.png">
              <a:extLst>
                <a:ext uri="{FF2B5EF4-FFF2-40B4-BE49-F238E27FC236}">
                  <a16:creationId xmlns:a16="http://schemas.microsoft.com/office/drawing/2014/main" id="{2C94A187-01C0-2918-3706-C48361AD73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63519" y="-18764"/>
              <a:ext cx="12319020" cy="691467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E4F7A95F-AC7E-8A31-E340-B3BFB6D1C8F6}"/>
                </a:ext>
              </a:extLst>
            </p:cNvPr>
            <p:cNvSpPr/>
            <p:nvPr userDrawn="1"/>
          </p:nvSpPr>
          <p:spPr>
            <a:xfrm>
              <a:off x="141457" y="160020"/>
              <a:ext cx="11931196" cy="6545909"/>
            </a:xfrm>
            <a:prstGeom prst="rect">
              <a:avLst/>
            </a:prstGeom>
            <a:solidFill>
              <a:sysClr val="window" lastClr="FFFFFF"/>
            </a:solidFill>
            <a:ln w="19050" cap="rnd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77E0AF67-C722-01CC-8AD8-C8D1E302561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GlowDiffused/>
                      </a14:imgEffect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 t="-1" r="16051" b="1314"/>
            <a:stretch/>
          </p:blipFill>
          <p:spPr>
            <a:xfrm>
              <a:off x="6875828" y="1553444"/>
              <a:ext cx="5165600" cy="5135756"/>
            </a:xfrm>
            <a:prstGeom prst="rect">
              <a:avLst/>
            </a:prstGeom>
          </p:spPr>
        </p:pic>
      </p:grp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A0DA6E4-A517-24EA-9646-602905D6C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7084-CA2F-40EC-AA5A-85BB0A46170D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7E12F54-E118-DA87-8F9C-82F94D774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1C4A4F-665C-E76A-4DDC-4D0AEEFBC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1F29-E705-4047-9A64-C129C81B0E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761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DBE3D1-D87B-A57B-B1B5-CFD697FC0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0CA346-8D8B-D68D-6202-3783538B8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9DB15CD-03A1-3D04-F6E1-C8E67F9F84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72BADA4-4645-93A7-8896-1B6AD1104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7084-CA2F-40EC-AA5A-85BB0A46170D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F71E772-19C8-6449-FD44-B330DB871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EE89135-94A2-33D7-2637-2072D05FC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1F29-E705-4047-9A64-C129C81B0E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482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CA0188-A10C-31A5-E3D0-2B0346D4B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8AFE8E6-31BC-6EE0-26F2-104D080AD2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3E57A29-931D-B1A5-448E-8D373D4D1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2A557A0-DADA-4D4F-51BD-ADA4536F3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7084-CA2F-40EC-AA5A-85BB0A46170D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AC3F80-00F2-FC3D-C086-33338E85D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C5296ED-CF8B-FC85-4A4C-CAE969D9F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1F29-E705-4047-9A64-C129C81B0E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85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FA5107C-D47E-2C0B-0EFA-2208EDD1E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36CD6CB-7347-EB4E-86FA-97D349D5D9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lvl="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zh-CN" altLang="en-US" dirty="0"/>
              <a:t>单击此处编辑母版文本样式</a:t>
            </a:r>
          </a:p>
          <a:p>
            <a:pPr marL="685800" lvl="1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D24DCEE-7D14-FEA3-E9C7-ED90B91946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317084-CA2F-40EC-AA5A-85BB0A46170D}" type="datetimeFigureOut">
              <a:rPr lang="zh-CN" altLang="en-US" smtClean="0"/>
              <a:t>2024/12/26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8FBBA9-7159-39DD-DA8B-85622E0406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50090C5-B210-221F-0C0C-A165354D8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F81F29-E705-4047-9A64-C129C81B0E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68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zh-CN" altLang="en-US" sz="3000" b="1" kern="1200" dirty="0" smtClean="0">
          <a:solidFill>
            <a:schemeClr val="tx1">
              <a:lumMod val="75000"/>
              <a:lumOff val="25000"/>
            </a:schemeClr>
          </a:solidFill>
          <a:latin typeface="等线" panose="02010600030101010101" pitchFamily="2" charset="-122"/>
          <a:ea typeface="等线" panose="02010600030101010101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altLang="en-US" sz="2400" b="0" kern="1200" dirty="0" smtClean="0">
          <a:solidFill>
            <a:schemeClr val="tx1">
              <a:lumMod val="75000"/>
              <a:lumOff val="2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>
            <a:extLst>
              <a:ext uri="{FF2B5EF4-FFF2-40B4-BE49-F238E27FC236}">
                <a16:creationId xmlns:a16="http://schemas.microsoft.com/office/drawing/2014/main" id="{CFF8DACC-3617-5246-8B09-B804B6B62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面向校际互认和行业合作的</a:t>
            </a:r>
            <a:br>
              <a:rPr lang="en-US" altLang="zh-CN" dirty="0"/>
            </a:br>
            <a:r>
              <a:rPr lang="zh-CN" altLang="en-US" dirty="0"/>
              <a:t>校园卡技术标准研制进展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1A826EF3-6416-50B9-2852-01E45534EC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清华大学信息化工作办公室　陈强</a:t>
            </a:r>
            <a:endParaRPr lang="en-US" altLang="zh-CN" dirty="0"/>
          </a:p>
          <a:p>
            <a:r>
              <a:rPr lang="en-US" altLang="zh-CN" dirty="0"/>
              <a:t>2024</a:t>
            </a:r>
            <a:r>
              <a:rPr lang="zh-CN" altLang="en-US" dirty="0"/>
              <a:t>年</a:t>
            </a:r>
            <a:r>
              <a:rPr lang="en-US" altLang="zh-CN" dirty="0"/>
              <a:t>12</a:t>
            </a:r>
            <a:r>
              <a:rPr lang="zh-CN" altLang="en-US" dirty="0"/>
              <a:t>月</a:t>
            </a:r>
            <a:r>
              <a:rPr lang="en-US" altLang="zh-CN" dirty="0"/>
              <a:t>26</a:t>
            </a:r>
            <a:r>
              <a:rPr lang="zh-CN" altLang="en-US" dirty="0"/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4183003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298EF1E2-965E-2DF0-42FD-A682DAAD31B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97568" y="1047249"/>
          <a:ext cx="11029419" cy="5577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29205">
                  <a:extLst>
                    <a:ext uri="{9D8B030D-6E8A-4147-A177-3AD203B41FA5}">
                      <a16:colId xmlns:a16="http://schemas.microsoft.com/office/drawing/2014/main" val="2328836778"/>
                    </a:ext>
                  </a:extLst>
                </a:gridCol>
                <a:gridCol w="3886272">
                  <a:extLst>
                    <a:ext uri="{9D8B030D-6E8A-4147-A177-3AD203B41FA5}">
                      <a16:colId xmlns:a16="http://schemas.microsoft.com/office/drawing/2014/main" val="3980401814"/>
                    </a:ext>
                  </a:extLst>
                </a:gridCol>
                <a:gridCol w="6313942">
                  <a:extLst>
                    <a:ext uri="{9D8B030D-6E8A-4147-A177-3AD203B41FA5}">
                      <a16:colId xmlns:a16="http://schemas.microsoft.com/office/drawing/2014/main" val="3706466132"/>
                    </a:ext>
                  </a:extLst>
                </a:gridCol>
              </a:tblGrid>
              <a:tr h="304767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标题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内容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4039133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r>
                        <a:rPr lang="en-US" altLang="zh-CN" b="1" dirty="0"/>
                        <a:t>1-4</a:t>
                      </a:r>
                      <a:endParaRPr lang="zh-CN" altLang="en-US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zh-CN" altLang="en-US" b="1" dirty="0"/>
                        <a:t>前言、引言、范围、规范性引用文件、术语和定义、符号和缩略语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644193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r>
                        <a:rPr lang="en-US" altLang="zh-CN" b="1" dirty="0"/>
                        <a:t>5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b="1" dirty="0"/>
                        <a:t>校园卡系统组成与基本业务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系统框架、介质分类、子系统组成、基本业务功能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0248337"/>
                  </a:ext>
                </a:extLst>
              </a:tr>
              <a:tr h="533343">
                <a:tc>
                  <a:txBody>
                    <a:bodyPr/>
                    <a:lstStyle/>
                    <a:p>
                      <a:r>
                        <a:rPr lang="en-US" altLang="zh-CN" b="1" dirty="0"/>
                        <a:t>6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/>
                        <a:t>PICC</a:t>
                      </a:r>
                      <a:r>
                        <a:rPr lang="zh-CN" altLang="en-US" b="1" dirty="0"/>
                        <a:t>式校园卡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卡片特性、卡面要素、应用文件和命令、发卡管理、身份认证、支付交易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3414220"/>
                  </a:ext>
                </a:extLst>
              </a:tr>
              <a:tr h="533343">
                <a:tc>
                  <a:txBody>
                    <a:bodyPr/>
                    <a:lstStyle/>
                    <a:p>
                      <a:r>
                        <a:rPr lang="en-US" altLang="zh-CN" b="1" dirty="0"/>
                        <a:t>7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1" dirty="0"/>
                        <a:t>二维码式校园卡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编码格式、应用程序、受理终端、发卡管理、联机处理、脱机处理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017212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r>
                        <a:rPr lang="en-US" altLang="zh-CN" b="1" dirty="0"/>
                        <a:t>8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/>
                        <a:t>NFC</a:t>
                      </a:r>
                      <a:r>
                        <a:rPr lang="zh-CN" altLang="en-US" b="1" dirty="0"/>
                        <a:t>式校园卡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系统组成、系统功能、直接发卡模式、联名卡模式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950807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r>
                        <a:rPr lang="en-US" altLang="zh-CN" b="1" dirty="0"/>
                        <a:t>9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1" dirty="0"/>
                        <a:t>校际互认应用规范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体系构成、基本业务、校际身份认证、校际消费支付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2945064"/>
                  </a:ext>
                </a:extLst>
              </a:tr>
              <a:tr h="533343">
                <a:tc>
                  <a:txBody>
                    <a:bodyPr/>
                    <a:lstStyle/>
                    <a:p>
                      <a:r>
                        <a:rPr lang="en-US" altLang="zh-CN" b="1" dirty="0"/>
                        <a:t>10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b="1" dirty="0"/>
                        <a:t>安全体系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应用安全体系、信息系统、数据通信、密码应用、个人信息保护、内部控制、用卡行为管控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7059018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r>
                        <a:rPr lang="en-US" altLang="zh-CN" b="1" dirty="0"/>
                        <a:t>11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b="1" dirty="0"/>
                        <a:t>测试方法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989906"/>
                  </a:ext>
                </a:extLst>
              </a:tr>
              <a:tr h="1219069">
                <a:tc>
                  <a:txBody>
                    <a:bodyPr/>
                    <a:lstStyle/>
                    <a:p>
                      <a:r>
                        <a:rPr lang="zh-CN" altLang="en-US" b="1" dirty="0"/>
                        <a:t>附录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标准校园卡应用数据元和文件结构</a:t>
                      </a:r>
                      <a:endParaRPr lang="en-US" altLang="zh-CN" dirty="0"/>
                    </a:p>
                    <a:p>
                      <a:r>
                        <a:rPr lang="zh-CN" altLang="en-US" dirty="0"/>
                        <a:t>标准校园卡应用命令</a:t>
                      </a:r>
                      <a:endParaRPr lang="en-US" altLang="zh-CN" dirty="0"/>
                    </a:p>
                    <a:p>
                      <a:r>
                        <a:rPr lang="zh-CN" altLang="en-US" dirty="0"/>
                        <a:t>校际互认接口规范</a:t>
                      </a:r>
                      <a:endParaRPr lang="en-US" altLang="zh-CN" dirty="0"/>
                    </a:p>
                    <a:p>
                      <a:r>
                        <a:rPr lang="zh-CN" altLang="en-US" dirty="0"/>
                        <a:t>密码算法应用规范</a:t>
                      </a:r>
                      <a:endParaRPr lang="en-US" altLang="zh-CN" dirty="0"/>
                    </a:p>
                    <a:p>
                      <a:r>
                        <a:rPr lang="zh-CN" altLang="en-US" dirty="0"/>
                        <a:t>交通行业联名卡参考实现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0897312"/>
                  </a:ext>
                </a:extLst>
              </a:tr>
            </a:tbl>
          </a:graphicData>
        </a:graphic>
      </p:graphicFrame>
      <p:sp>
        <p:nvSpPr>
          <p:cNvPr id="3" name="标题 2">
            <a:extLst>
              <a:ext uri="{FF2B5EF4-FFF2-40B4-BE49-F238E27FC236}">
                <a16:creationId xmlns:a16="http://schemas.microsoft.com/office/drawing/2014/main" id="{FBE97EB5-A1E3-56BF-9F2E-667B2F63B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《</a:t>
            </a:r>
            <a:r>
              <a:rPr lang="zh-CN" altLang="en-US" dirty="0"/>
              <a:t>高等学校校园卡技术规范</a:t>
            </a:r>
            <a:r>
              <a:rPr lang="en-US" altLang="zh-CN" dirty="0"/>
              <a:t>》</a:t>
            </a:r>
            <a:r>
              <a:rPr lang="zh-CN" altLang="en-US" dirty="0"/>
              <a:t>草案内容</a:t>
            </a:r>
          </a:p>
        </p:txBody>
      </p:sp>
    </p:spTree>
    <p:extLst>
      <p:ext uri="{BB962C8B-B14F-4D97-AF65-F5344CB8AC3E}">
        <p14:creationId xmlns:p14="http://schemas.microsoft.com/office/powerpoint/2010/main" val="492272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05A915-62C4-4398-A4B6-27790D84C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校园卡系统组成与基本业务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26B332-7772-482F-9E5E-9179DF510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6916"/>
            <a:ext cx="3508332" cy="4800047"/>
          </a:xfrm>
        </p:spPr>
        <p:txBody>
          <a:bodyPr/>
          <a:lstStyle/>
          <a:p>
            <a:r>
              <a:rPr lang="zh-CN" altLang="en-US" dirty="0"/>
              <a:t>系统构成</a:t>
            </a:r>
            <a:endParaRPr lang="en-US" altLang="zh-CN" dirty="0"/>
          </a:p>
          <a:p>
            <a:pPr lvl="1"/>
            <a:r>
              <a:rPr lang="zh-CN" altLang="en-US" dirty="0"/>
              <a:t>账户管理子系统</a:t>
            </a:r>
            <a:endParaRPr lang="en-US" altLang="zh-CN" dirty="0"/>
          </a:p>
          <a:p>
            <a:pPr lvl="1"/>
            <a:r>
              <a:rPr lang="zh-CN" altLang="en-US" dirty="0"/>
              <a:t>发卡管理子系统</a:t>
            </a:r>
            <a:endParaRPr lang="en-US" altLang="zh-CN" dirty="0"/>
          </a:p>
          <a:p>
            <a:pPr lvl="1"/>
            <a:r>
              <a:rPr lang="zh-CN" altLang="en-US" dirty="0"/>
              <a:t>受理终端子系统</a:t>
            </a:r>
            <a:endParaRPr lang="en-US" altLang="zh-CN" dirty="0"/>
          </a:p>
          <a:p>
            <a:pPr lvl="1"/>
            <a:r>
              <a:rPr lang="zh-CN" altLang="en-US" dirty="0"/>
              <a:t>支付结算子系统</a:t>
            </a:r>
            <a:endParaRPr lang="en-US" altLang="zh-CN" dirty="0"/>
          </a:p>
          <a:p>
            <a:pPr lvl="1"/>
            <a:r>
              <a:rPr lang="zh-CN" altLang="en-US" dirty="0"/>
              <a:t>安全子系统</a:t>
            </a:r>
            <a:endParaRPr lang="en-US" altLang="zh-CN" dirty="0"/>
          </a:p>
          <a:p>
            <a:r>
              <a:rPr lang="zh-CN" altLang="en-US" dirty="0"/>
              <a:t>外部关系</a:t>
            </a:r>
            <a:endParaRPr lang="en-US" altLang="zh-CN" dirty="0"/>
          </a:p>
          <a:p>
            <a:pPr lvl="1"/>
            <a:r>
              <a:rPr lang="zh-CN" altLang="en-US" dirty="0"/>
              <a:t>高校</a:t>
            </a:r>
            <a:r>
              <a:rPr lang="en-US" altLang="zh-CN" dirty="0"/>
              <a:t>MIS/URP</a:t>
            </a:r>
          </a:p>
          <a:p>
            <a:pPr lvl="1"/>
            <a:r>
              <a:rPr lang="en-US" altLang="zh-CN" dirty="0"/>
              <a:t>NFC TSM</a:t>
            </a:r>
            <a:r>
              <a:rPr lang="zh-CN" altLang="en-US" dirty="0"/>
              <a:t>平台</a:t>
            </a:r>
            <a:endParaRPr lang="en-US" altLang="zh-CN" dirty="0"/>
          </a:p>
          <a:p>
            <a:pPr lvl="1"/>
            <a:r>
              <a:rPr lang="zh-CN" altLang="en-US" dirty="0"/>
              <a:t>社会支付平台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A90B059-696C-430A-A362-F63010C935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282" y="1294366"/>
            <a:ext cx="7845468" cy="525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580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3FD298B6-3A14-03EC-8A3F-351399B15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PICC/NFC</a:t>
            </a:r>
            <a:r>
              <a:rPr lang="zh-CN" altLang="en-US" dirty="0"/>
              <a:t>式标准校园卡应用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67CB507-43B5-74ED-75A3-E18CC27181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215012"/>
            <a:ext cx="4789768" cy="505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B4BE642-8199-79A4-7B45-3068563A47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2908" y="1766449"/>
            <a:ext cx="5310120" cy="394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925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76B65A-B3AB-9CD5-2F11-6E8D6AB45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校际身份认证机制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878FC85-D6A1-A634-C948-8945B7654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4650" y="1143000"/>
            <a:ext cx="5645150" cy="5033963"/>
          </a:xfrm>
        </p:spPr>
        <p:txBody>
          <a:bodyPr/>
          <a:lstStyle/>
          <a:p>
            <a:r>
              <a:rPr lang="zh-CN" altLang="en-US" dirty="0"/>
              <a:t>基础模式</a:t>
            </a:r>
            <a:endParaRPr lang="en-US" altLang="zh-CN" dirty="0"/>
          </a:p>
          <a:p>
            <a:pPr lvl="1"/>
            <a:r>
              <a:rPr lang="zh-CN" altLang="en-US" dirty="0"/>
              <a:t>分散实现、最轻量级</a:t>
            </a:r>
            <a:endParaRPr lang="en-US" altLang="zh-CN" dirty="0"/>
          </a:p>
          <a:p>
            <a:pPr lvl="1"/>
            <a:r>
              <a:rPr lang="zh-CN" altLang="en-US" dirty="0"/>
              <a:t>参与高校自行决定受理和认证策略</a:t>
            </a:r>
            <a:endParaRPr lang="en-US" altLang="zh-CN" dirty="0"/>
          </a:p>
          <a:p>
            <a:pPr lvl="1"/>
            <a:r>
              <a:rPr lang="zh-CN" altLang="en-US" dirty="0"/>
              <a:t>注册机构负责注册和发布参与高校服务元数据目录</a:t>
            </a:r>
            <a:endParaRPr lang="en-US" altLang="zh-CN" dirty="0"/>
          </a:p>
          <a:p>
            <a:pPr lvl="1"/>
            <a:r>
              <a:rPr lang="zh-CN" altLang="en-US" dirty="0"/>
              <a:t>受理高校</a:t>
            </a:r>
            <a:r>
              <a:rPr lang="zh-CN" altLang="en-US" sz="1400" dirty="0"/>
              <a:t>（终端、系统）</a:t>
            </a:r>
            <a:r>
              <a:rPr lang="zh-CN" altLang="en-US" dirty="0"/>
              <a:t>和发卡高校</a:t>
            </a:r>
            <a:r>
              <a:rPr lang="zh-CN" altLang="en-US" sz="1400" dirty="0"/>
              <a:t>（系统）</a:t>
            </a:r>
            <a:r>
              <a:rPr lang="zh-CN" altLang="en-US" dirty="0"/>
              <a:t>必须支持实时在线认证</a:t>
            </a:r>
          </a:p>
          <a:p>
            <a:pPr lvl="1"/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BD4E020F-E127-32B5-7121-4B473CA405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43000"/>
            <a:ext cx="5695418" cy="5033963"/>
          </a:xfrm>
        </p:spPr>
        <p:txBody>
          <a:bodyPr/>
          <a:lstStyle/>
          <a:p>
            <a:r>
              <a:rPr lang="zh-CN" altLang="en-US" dirty="0"/>
              <a:t>增强模式</a:t>
            </a:r>
            <a:endParaRPr lang="en-US" altLang="zh-CN" dirty="0"/>
          </a:p>
          <a:p>
            <a:pPr lvl="1"/>
            <a:r>
              <a:rPr lang="zh-CN" altLang="en-US" dirty="0"/>
              <a:t>通过集中密钥管理机制支持</a:t>
            </a:r>
            <a:endParaRPr lang="en-US" altLang="zh-CN" dirty="0"/>
          </a:p>
          <a:p>
            <a:pPr lvl="1"/>
            <a:r>
              <a:rPr lang="zh-CN" altLang="en-US" dirty="0"/>
              <a:t>以注册机构为中心建立互认机制</a:t>
            </a:r>
            <a:endParaRPr lang="en-US" altLang="zh-CN" dirty="0"/>
          </a:p>
          <a:p>
            <a:pPr lvl="1"/>
            <a:r>
              <a:rPr lang="zh-CN" altLang="en-US" dirty="0"/>
              <a:t>可以支持一定条件下的脱机认证</a:t>
            </a:r>
            <a:endParaRPr lang="en-US" altLang="zh-CN" dirty="0"/>
          </a:p>
          <a:p>
            <a:pPr lvl="2"/>
            <a:r>
              <a:rPr lang="zh-CN" altLang="en-US" dirty="0"/>
              <a:t>适用于有降级运行需求的应用场景</a:t>
            </a:r>
          </a:p>
          <a:p>
            <a:pPr lvl="1"/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8A45D56-BFC1-9176-223D-E8F86A3EFD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400" y="3428999"/>
            <a:ext cx="5029200" cy="31423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146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93F326-8340-1A5A-4E62-D3F2D93CC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校际消费支付机制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D9C748E-0EC6-DD03-E65C-63682472B1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50950"/>
            <a:ext cx="11029418" cy="5194300"/>
          </a:xfrm>
        </p:spPr>
        <p:txBody>
          <a:bodyPr>
            <a:normAutofit/>
          </a:bodyPr>
          <a:lstStyle/>
          <a:p>
            <a:r>
              <a:rPr lang="zh-CN" altLang="en-US" dirty="0"/>
              <a:t>校际消费支付特点</a:t>
            </a:r>
            <a:endParaRPr lang="en-US" altLang="zh-CN" dirty="0"/>
          </a:p>
          <a:p>
            <a:pPr lvl="1"/>
            <a:r>
              <a:rPr lang="zh-CN" altLang="en-US" dirty="0"/>
              <a:t>受理高校需要认证持卡人身份</a:t>
            </a:r>
            <a:endParaRPr lang="en-US" altLang="zh-CN" dirty="0"/>
          </a:p>
          <a:p>
            <a:pPr lvl="1"/>
            <a:r>
              <a:rPr lang="zh-CN" altLang="en-US" dirty="0"/>
              <a:t>持卡人通过支付机构向受理高校支付</a:t>
            </a:r>
            <a:endParaRPr lang="en-US" altLang="zh-CN" dirty="0"/>
          </a:p>
          <a:p>
            <a:pPr lvl="1"/>
            <a:r>
              <a:rPr lang="zh-CN" altLang="en-US" dirty="0"/>
              <a:t>参与高校之间不应进行清分清算</a:t>
            </a:r>
            <a:endParaRPr lang="en-US" altLang="zh-CN" dirty="0"/>
          </a:p>
          <a:p>
            <a:r>
              <a:rPr lang="zh-CN" altLang="en-US" dirty="0"/>
              <a:t>校际消费支付方式</a:t>
            </a:r>
            <a:endParaRPr lang="en-US" altLang="zh-CN" dirty="0"/>
          </a:p>
          <a:p>
            <a:pPr lvl="1"/>
            <a:r>
              <a:rPr lang="zh-CN" altLang="en-US" dirty="0"/>
              <a:t>自行发卡</a:t>
            </a:r>
            <a:endParaRPr lang="en-US" altLang="zh-CN" dirty="0"/>
          </a:p>
          <a:p>
            <a:pPr lvl="2"/>
            <a:r>
              <a:rPr lang="zh-CN" altLang="en-US" dirty="0"/>
              <a:t>持卡人在发卡高校系统注册（绑定）支付机构</a:t>
            </a:r>
            <a:r>
              <a:rPr lang="en-US" altLang="zh-CN" dirty="0"/>
              <a:t>PA</a:t>
            </a:r>
            <a:r>
              <a:rPr lang="zh-CN" altLang="en-US" dirty="0"/>
              <a:t>或</a:t>
            </a:r>
            <a:r>
              <a:rPr lang="en-US" altLang="zh-CN" dirty="0"/>
              <a:t>Token</a:t>
            </a:r>
          </a:p>
          <a:p>
            <a:pPr lvl="2"/>
            <a:r>
              <a:rPr lang="zh-CN" altLang="en-US" dirty="0"/>
              <a:t>受理高校通过校园卡凭证向发卡高校取得</a:t>
            </a:r>
            <a:r>
              <a:rPr lang="en-US" altLang="zh-CN" dirty="0"/>
              <a:t>Token</a:t>
            </a:r>
            <a:r>
              <a:rPr lang="zh-CN" altLang="en-US" dirty="0"/>
              <a:t>并执行支付</a:t>
            </a:r>
            <a:endParaRPr lang="en-US" altLang="zh-CN" dirty="0"/>
          </a:p>
          <a:p>
            <a:pPr lvl="1"/>
            <a:r>
              <a:rPr lang="zh-CN" altLang="en-US" dirty="0"/>
              <a:t>联名发卡</a:t>
            </a:r>
            <a:endParaRPr lang="en-US" altLang="zh-CN" dirty="0"/>
          </a:p>
          <a:p>
            <a:pPr lvl="2"/>
            <a:r>
              <a:rPr lang="zh-CN" altLang="en-US" dirty="0"/>
              <a:t>持卡人在支付机构注册（绑定）发卡高校身份</a:t>
            </a:r>
            <a:endParaRPr lang="en-US" altLang="zh-CN" dirty="0"/>
          </a:p>
          <a:p>
            <a:pPr lvl="2"/>
            <a:r>
              <a:rPr lang="zh-CN" altLang="en-US" dirty="0"/>
              <a:t>受理高校通过支付机构</a:t>
            </a:r>
            <a:r>
              <a:rPr lang="en-US" altLang="zh-CN" dirty="0"/>
              <a:t>PA</a:t>
            </a:r>
            <a:r>
              <a:rPr lang="zh-CN" altLang="en-US" dirty="0"/>
              <a:t>或</a:t>
            </a:r>
            <a:r>
              <a:rPr lang="en-US" altLang="zh-CN" dirty="0"/>
              <a:t>Token</a:t>
            </a:r>
            <a:r>
              <a:rPr lang="zh-CN" altLang="en-US" dirty="0"/>
              <a:t>验证持卡人身份并执行支付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A713FF96-3D39-1130-4176-D249A25D209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730251"/>
            <a:ext cx="5270500" cy="3840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957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4A4BDA-61D9-CF4F-244E-D7F172AF6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下一步进度计划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DEA1885-A68A-746C-759B-2B6506A8C9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623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D153BEA-2DED-F908-732F-2BA9A86E2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完善提交行业标准草案（征求意见稿）</a:t>
            </a:r>
            <a:endParaRPr lang="en-US" altLang="zh-CN" dirty="0"/>
          </a:p>
          <a:p>
            <a:pPr lvl="1"/>
            <a:r>
              <a:rPr lang="zh-CN" altLang="en-US" dirty="0"/>
              <a:t>计划为</a:t>
            </a:r>
            <a:r>
              <a:rPr lang="en-US" altLang="zh-CN" dirty="0"/>
              <a:t>2025</a:t>
            </a:r>
            <a:r>
              <a:rPr lang="zh-CN" altLang="en-US" dirty="0"/>
              <a:t>年</a:t>
            </a:r>
            <a:r>
              <a:rPr lang="en-US" altLang="zh-CN" dirty="0"/>
              <a:t>11</a:t>
            </a:r>
            <a:r>
              <a:rPr lang="zh-CN" altLang="en-US" dirty="0"/>
              <a:t>月，预计可能提前</a:t>
            </a:r>
            <a:endParaRPr lang="en-US" altLang="zh-CN" dirty="0"/>
          </a:p>
          <a:p>
            <a:r>
              <a:rPr lang="zh-CN" altLang="en-US" dirty="0"/>
              <a:t>开展技术验证并建立示范应用</a:t>
            </a:r>
            <a:endParaRPr lang="en-US" altLang="zh-CN" dirty="0"/>
          </a:p>
          <a:p>
            <a:pPr lvl="1"/>
            <a:r>
              <a:rPr lang="en-US" altLang="zh-CN" dirty="0"/>
              <a:t>PICC/NFC</a:t>
            </a:r>
            <a:r>
              <a:rPr lang="zh-CN" altLang="en-US" dirty="0"/>
              <a:t>标准校园卡应用发行和校际互认机制</a:t>
            </a:r>
            <a:endParaRPr lang="en-US" altLang="zh-CN" dirty="0"/>
          </a:p>
          <a:p>
            <a:pPr lvl="1"/>
            <a:r>
              <a:rPr lang="zh-CN" altLang="en-US" dirty="0"/>
              <a:t>基于支付宝、微信、云闪付的校际消费支付</a:t>
            </a:r>
            <a:endParaRPr lang="en-US" altLang="zh-CN" dirty="0"/>
          </a:p>
          <a:p>
            <a:pPr lvl="1"/>
            <a:r>
              <a:rPr lang="zh-CN" altLang="en-US" dirty="0"/>
              <a:t>交通、金融行业联名卡</a:t>
            </a:r>
            <a:endParaRPr lang="en-US" altLang="zh-CN" dirty="0"/>
          </a:p>
          <a:p>
            <a:r>
              <a:rPr lang="zh-CN" altLang="en-US" dirty="0"/>
              <a:t>并行推进团体技术标准制订</a:t>
            </a:r>
            <a:endParaRPr lang="en-US" altLang="zh-CN" dirty="0"/>
          </a:p>
          <a:p>
            <a:pPr lvl="1"/>
            <a:r>
              <a:rPr lang="zh-CN" altLang="en-US" dirty="0"/>
              <a:t>缓解行业标准立项程序不确定性的风险</a:t>
            </a:r>
            <a:endParaRPr lang="en-US" altLang="zh-CN" dirty="0"/>
          </a:p>
          <a:p>
            <a:r>
              <a:rPr lang="zh-CN" altLang="en-US" dirty="0"/>
              <a:t>欢迎兄弟院校同仁共同参与和支持</a:t>
            </a:r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9C1120E6-AE3B-BCC7-C1AE-0349DAA5B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下一步进度计划</a:t>
            </a:r>
          </a:p>
        </p:txBody>
      </p:sp>
    </p:spTree>
    <p:extLst>
      <p:ext uri="{BB962C8B-B14F-4D97-AF65-F5344CB8AC3E}">
        <p14:creationId xmlns:p14="http://schemas.microsoft.com/office/powerpoint/2010/main" val="3972520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5F75C7-73B2-F0C4-0118-EC12163EB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汇报完毕　敬请指导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E9B8EF-F61F-8D3F-644B-5711DC851B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89" y="3759201"/>
            <a:ext cx="10515600" cy="1889039"/>
          </a:xfrm>
        </p:spPr>
        <p:txBody>
          <a:bodyPr>
            <a:normAutofit/>
          </a:bodyPr>
          <a:lstStyle/>
          <a:p>
            <a:r>
              <a:rPr lang="zh-CN" altLang="en-US" dirty="0"/>
              <a:t>面向校际互认和行业合作的校园卡技术标准研制进展</a:t>
            </a:r>
            <a:endParaRPr lang="en-US" altLang="zh-CN" dirty="0"/>
          </a:p>
          <a:p>
            <a:r>
              <a:rPr lang="zh-CN" altLang="en-US" dirty="0"/>
              <a:t>清华大学信息化工作办公室　陈强</a:t>
            </a:r>
          </a:p>
          <a:p>
            <a:r>
              <a:rPr lang="en-US" altLang="zh-CN" dirty="0"/>
              <a:t>2024</a:t>
            </a:r>
            <a:r>
              <a:rPr lang="zh-CN" altLang="en-US" dirty="0"/>
              <a:t>年</a:t>
            </a:r>
            <a:r>
              <a:rPr lang="en-US" altLang="zh-CN" dirty="0"/>
              <a:t>12</a:t>
            </a:r>
            <a:r>
              <a:rPr lang="zh-CN" altLang="en-US" dirty="0"/>
              <a:t>月</a:t>
            </a:r>
            <a:r>
              <a:rPr lang="en-US" altLang="zh-CN" dirty="0"/>
              <a:t>26</a:t>
            </a:r>
            <a:r>
              <a:rPr lang="zh-CN" altLang="en-US" dirty="0"/>
              <a:t>日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9091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E1D47-65D1-2576-CBF5-938ACC7E16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F664F2-3D7C-541E-6E53-EF03B2624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汇报完毕　敬请指导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EDB1AFB-3842-D2B2-ABD4-9DBDC3B456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89" y="3759201"/>
            <a:ext cx="10515600" cy="1889039"/>
          </a:xfrm>
        </p:spPr>
        <p:txBody>
          <a:bodyPr>
            <a:normAutofit/>
          </a:bodyPr>
          <a:lstStyle/>
          <a:p>
            <a:r>
              <a:rPr lang="zh-CN" altLang="en-US" dirty="0"/>
              <a:t>面向校际互认和行业合作的校园卡技术标准研制进展</a:t>
            </a:r>
            <a:endParaRPr lang="en-US" altLang="zh-CN" dirty="0"/>
          </a:p>
          <a:p>
            <a:r>
              <a:rPr lang="zh-CN" altLang="en-US" dirty="0"/>
              <a:t>清华大学信息化工作办公室　陈强</a:t>
            </a:r>
          </a:p>
          <a:p>
            <a:r>
              <a:rPr lang="en-US" altLang="zh-CN" dirty="0"/>
              <a:t>2024</a:t>
            </a:r>
            <a:r>
              <a:rPr lang="zh-CN" altLang="en-US" dirty="0"/>
              <a:t>年</a:t>
            </a:r>
            <a:r>
              <a:rPr lang="en-US" altLang="zh-CN" dirty="0"/>
              <a:t>12</a:t>
            </a:r>
            <a:r>
              <a:rPr lang="zh-CN" altLang="en-US" dirty="0"/>
              <a:t>月</a:t>
            </a:r>
            <a:r>
              <a:rPr lang="en-US" altLang="zh-CN" dirty="0"/>
              <a:t>26</a:t>
            </a:r>
            <a:r>
              <a:rPr lang="zh-CN" altLang="en-US" dirty="0"/>
              <a:t>日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62505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2AD6E-321B-D30F-7DC7-D933858068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0EB8CD-E3C3-40EF-0107-AC12CBEFB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汇报完毕　敬请指导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74A760E-B5AF-908A-79DE-C7494BB35C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89" y="3759201"/>
            <a:ext cx="10515600" cy="1889039"/>
          </a:xfrm>
        </p:spPr>
        <p:txBody>
          <a:bodyPr>
            <a:normAutofit/>
          </a:bodyPr>
          <a:lstStyle/>
          <a:p>
            <a:r>
              <a:rPr lang="zh-CN" altLang="en-US" dirty="0"/>
              <a:t>面向校际互认和行业合作的校园卡技术标准研制进展</a:t>
            </a:r>
            <a:endParaRPr lang="en-US" altLang="zh-CN" dirty="0"/>
          </a:p>
          <a:p>
            <a:r>
              <a:rPr lang="zh-CN" altLang="en-US" dirty="0"/>
              <a:t>清华大学信息化工作办公室　陈强</a:t>
            </a:r>
          </a:p>
          <a:p>
            <a:r>
              <a:rPr lang="en-US" altLang="zh-CN" dirty="0"/>
              <a:t>2024</a:t>
            </a:r>
            <a:r>
              <a:rPr lang="zh-CN" altLang="en-US" dirty="0"/>
              <a:t>年</a:t>
            </a:r>
            <a:r>
              <a:rPr lang="en-US" altLang="zh-CN" dirty="0"/>
              <a:t>12</a:t>
            </a:r>
            <a:r>
              <a:rPr lang="zh-CN" altLang="en-US" dirty="0"/>
              <a:t>月</a:t>
            </a:r>
            <a:r>
              <a:rPr lang="en-US" altLang="zh-CN" dirty="0"/>
              <a:t>26</a:t>
            </a:r>
            <a:r>
              <a:rPr lang="zh-CN" altLang="en-US" dirty="0"/>
              <a:t>日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0697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6CD027-51FA-92F3-AE52-75FE53BCA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研制需求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508A240-A20C-744C-9053-607172D7D0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094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62592C-A30C-6E1F-736F-DAA7F4556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8FBF8D-927D-A438-4980-34880CB48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汇报完毕　敬请指导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39B533-15BF-853D-80CE-33CA1407FAE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89" y="3759201"/>
            <a:ext cx="10515600" cy="1889039"/>
          </a:xfrm>
        </p:spPr>
        <p:txBody>
          <a:bodyPr>
            <a:normAutofit/>
          </a:bodyPr>
          <a:lstStyle/>
          <a:p>
            <a:r>
              <a:rPr lang="zh-CN" altLang="en-US" dirty="0"/>
              <a:t>面向校际互认和行业合作的校园卡技术标准研制进展</a:t>
            </a:r>
            <a:endParaRPr lang="en-US" altLang="zh-CN" dirty="0"/>
          </a:p>
          <a:p>
            <a:r>
              <a:rPr lang="zh-CN" altLang="en-US" dirty="0"/>
              <a:t>清华大学信息化工作办公室　陈强</a:t>
            </a:r>
          </a:p>
          <a:p>
            <a:r>
              <a:rPr lang="en-US" altLang="zh-CN" dirty="0"/>
              <a:t>2024</a:t>
            </a:r>
            <a:r>
              <a:rPr lang="zh-CN" altLang="en-US" dirty="0"/>
              <a:t>年</a:t>
            </a:r>
            <a:r>
              <a:rPr lang="en-US" altLang="zh-CN" dirty="0"/>
              <a:t>12</a:t>
            </a:r>
            <a:r>
              <a:rPr lang="zh-CN" altLang="en-US" dirty="0"/>
              <a:t>月</a:t>
            </a:r>
            <a:r>
              <a:rPr lang="en-US" altLang="zh-CN" dirty="0"/>
              <a:t>26</a:t>
            </a:r>
            <a:r>
              <a:rPr lang="zh-CN" altLang="en-US" dirty="0"/>
              <a:t>日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3059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6338DB-0B24-D63D-753B-AD4893D2A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C01610-5187-03FA-A79B-FDBCC5879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汇报完毕　敬请指导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0043E83-7D22-7F3B-2FBA-DFE62FD7A7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89" y="3759201"/>
            <a:ext cx="10515600" cy="1889039"/>
          </a:xfrm>
        </p:spPr>
        <p:txBody>
          <a:bodyPr>
            <a:normAutofit/>
          </a:bodyPr>
          <a:lstStyle/>
          <a:p>
            <a:r>
              <a:rPr lang="zh-CN" altLang="en-US" dirty="0"/>
              <a:t>面向校际互认和行业合作的校园卡技术标准研制进展</a:t>
            </a:r>
            <a:endParaRPr lang="en-US" altLang="zh-CN" dirty="0"/>
          </a:p>
          <a:p>
            <a:r>
              <a:rPr lang="zh-CN" altLang="en-US" dirty="0"/>
              <a:t>清华大学信息化工作办公室　陈强</a:t>
            </a:r>
          </a:p>
          <a:p>
            <a:r>
              <a:rPr lang="en-US" altLang="zh-CN" dirty="0"/>
              <a:t>2024</a:t>
            </a:r>
            <a:r>
              <a:rPr lang="zh-CN" altLang="en-US" dirty="0"/>
              <a:t>年</a:t>
            </a:r>
            <a:r>
              <a:rPr lang="en-US" altLang="zh-CN" dirty="0"/>
              <a:t>12</a:t>
            </a:r>
            <a:r>
              <a:rPr lang="zh-CN" altLang="en-US" dirty="0"/>
              <a:t>月</a:t>
            </a:r>
            <a:r>
              <a:rPr lang="en-US" altLang="zh-CN" dirty="0"/>
              <a:t>26</a:t>
            </a:r>
            <a:r>
              <a:rPr lang="zh-CN" altLang="en-US" dirty="0"/>
              <a:t>日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9330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AA83CD5-7886-86C3-352F-1682EFA64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4988"/>
            <a:ext cx="10515600" cy="5464006"/>
          </a:xfrm>
        </p:spPr>
        <p:txBody>
          <a:bodyPr>
            <a:normAutofit/>
          </a:bodyPr>
          <a:lstStyle/>
          <a:p>
            <a:r>
              <a:rPr lang="zh-CN" altLang="en-US" dirty="0"/>
              <a:t>长期的建设发展历史</a:t>
            </a:r>
            <a:endParaRPr lang="en-US" altLang="zh-CN" dirty="0"/>
          </a:p>
          <a:p>
            <a:pPr lvl="1"/>
            <a:r>
              <a:rPr lang="zh-CN" altLang="en-US" dirty="0"/>
              <a:t>国内高校从上世纪</a:t>
            </a:r>
            <a:r>
              <a:rPr lang="en-US" altLang="zh-CN" dirty="0"/>
              <a:t>90</a:t>
            </a:r>
            <a:r>
              <a:rPr lang="zh-CN" altLang="en-US" dirty="0"/>
              <a:t>年代开始陆续建设“一卡通”系统</a:t>
            </a:r>
            <a:endParaRPr lang="en-US" altLang="zh-CN" dirty="0"/>
          </a:p>
          <a:p>
            <a:pPr lvl="1"/>
            <a:r>
              <a:rPr lang="zh-CN" altLang="en-US" dirty="0"/>
              <a:t>至本世纪初普遍完成了系统的建设和应用</a:t>
            </a:r>
            <a:endParaRPr lang="en-US" altLang="zh-CN" dirty="0"/>
          </a:p>
          <a:p>
            <a:pPr lvl="1"/>
            <a:r>
              <a:rPr lang="zh-CN" altLang="en-US" dirty="0"/>
              <a:t>基本与集成电路卡在国内银行、交通等行业领域的发展并行</a:t>
            </a:r>
            <a:endParaRPr lang="en-US" altLang="zh-CN" dirty="0"/>
          </a:p>
          <a:p>
            <a:r>
              <a:rPr lang="zh-CN" altLang="en-US" dirty="0"/>
              <a:t>稳定的校园应用场景</a:t>
            </a:r>
            <a:endParaRPr lang="en-US" altLang="zh-CN" dirty="0"/>
          </a:p>
          <a:p>
            <a:pPr lvl="1"/>
            <a:r>
              <a:rPr lang="zh-CN" altLang="en-US" dirty="0"/>
              <a:t>卡式学生证、工作证</a:t>
            </a:r>
            <a:endParaRPr lang="en-US" altLang="zh-CN" dirty="0"/>
          </a:p>
          <a:p>
            <a:pPr lvl="2"/>
            <a:r>
              <a:rPr lang="zh-CN" altLang="en-US" dirty="0"/>
              <a:t>在大多数场景取代了本式证件</a:t>
            </a:r>
            <a:endParaRPr lang="en-US" altLang="zh-CN" dirty="0"/>
          </a:p>
          <a:p>
            <a:pPr lvl="1"/>
            <a:r>
              <a:rPr lang="zh-CN" altLang="en-US" dirty="0"/>
              <a:t>作为</a:t>
            </a:r>
            <a:r>
              <a:rPr lang="zh-CN" altLang="en-US" dirty="0">
                <a:solidFill>
                  <a:srgbClr val="C00000"/>
                </a:solidFill>
              </a:rPr>
              <a:t>身份认证类</a:t>
            </a:r>
            <a:r>
              <a:rPr lang="zh-CN" altLang="en-US" dirty="0"/>
              <a:t>应用的电子凭证</a:t>
            </a:r>
            <a:endParaRPr lang="en-US" altLang="zh-CN" dirty="0"/>
          </a:p>
          <a:p>
            <a:pPr lvl="2"/>
            <a:r>
              <a:rPr lang="zh-CN" altLang="en-US" dirty="0"/>
              <a:t>门禁通行、图书借阅、公费医疗</a:t>
            </a:r>
            <a:r>
              <a:rPr lang="en-US" altLang="zh-CN" dirty="0"/>
              <a:t>……</a:t>
            </a:r>
          </a:p>
          <a:p>
            <a:pPr lvl="1"/>
            <a:r>
              <a:rPr lang="zh-CN" altLang="en-US" dirty="0"/>
              <a:t>作为</a:t>
            </a:r>
            <a:r>
              <a:rPr lang="zh-CN" altLang="en-US" dirty="0">
                <a:solidFill>
                  <a:srgbClr val="C00000"/>
                </a:solidFill>
              </a:rPr>
              <a:t>消费支付类</a:t>
            </a:r>
            <a:r>
              <a:rPr lang="zh-CN" altLang="en-US" dirty="0"/>
              <a:t>应用的结算工具</a:t>
            </a:r>
            <a:endParaRPr lang="en-US" altLang="zh-CN" dirty="0"/>
          </a:p>
          <a:p>
            <a:pPr lvl="2"/>
            <a:r>
              <a:rPr lang="zh-CN" altLang="en-US" dirty="0"/>
              <a:t>食堂餐饮、热水淋浴、校内交通</a:t>
            </a:r>
            <a:r>
              <a:rPr lang="en-US" altLang="zh-CN" dirty="0"/>
              <a:t>……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7F5188D-09DE-1037-CF23-A2617D1E2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数字校园的基础性应用</a:t>
            </a:r>
          </a:p>
        </p:txBody>
      </p:sp>
    </p:spTree>
    <p:extLst>
      <p:ext uri="{BB962C8B-B14F-4D97-AF65-F5344CB8AC3E}">
        <p14:creationId xmlns:p14="http://schemas.microsoft.com/office/powerpoint/2010/main" val="39541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2307414-7088-4DCB-A970-54617E4F22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千校千面：封闭性、碎片化</a:t>
            </a:r>
            <a:endParaRPr lang="en-US" altLang="zh-CN" dirty="0"/>
          </a:p>
          <a:p>
            <a:pPr lvl="1"/>
            <a:r>
              <a:rPr lang="zh-CN" altLang="en-US" dirty="0"/>
              <a:t>技术体系相对封闭：应用扩展受阻、生态培育困难</a:t>
            </a:r>
          </a:p>
          <a:p>
            <a:pPr lvl="1"/>
            <a:r>
              <a:rPr lang="zh-CN" altLang="en-US" dirty="0"/>
              <a:t>技术方案就地定制：设计水平和规范程度参差不齐</a:t>
            </a:r>
            <a:endParaRPr lang="en-US" altLang="zh-CN" dirty="0"/>
          </a:p>
          <a:p>
            <a:pPr lvl="1"/>
            <a:r>
              <a:rPr lang="zh-CN" altLang="en-US" dirty="0"/>
              <a:t>校际互认互通难以实现，不利于供应商的市场竞争</a:t>
            </a:r>
            <a:endParaRPr lang="en-US" altLang="zh-CN" dirty="0"/>
          </a:p>
          <a:p>
            <a:r>
              <a:rPr lang="zh-CN" altLang="en-US" dirty="0"/>
              <a:t>安全环境和形势挑战</a:t>
            </a:r>
            <a:endParaRPr lang="en-US" altLang="zh-CN" dirty="0"/>
          </a:p>
          <a:p>
            <a:pPr lvl="1"/>
            <a:r>
              <a:rPr lang="zh-CN" altLang="en-US" dirty="0"/>
              <a:t>业务模式转变：业务处理以从离线</a:t>
            </a:r>
            <a:r>
              <a:rPr lang="zh-CN" altLang="en-US" sz="1400" dirty="0"/>
              <a:t>（卡上）</a:t>
            </a:r>
            <a:r>
              <a:rPr lang="zh-CN" altLang="en-US" dirty="0"/>
              <a:t>模式为主到在线</a:t>
            </a:r>
            <a:r>
              <a:rPr lang="zh-CN" altLang="en-US" sz="1400" dirty="0"/>
              <a:t>（系统）</a:t>
            </a:r>
            <a:r>
              <a:rPr lang="zh-CN" altLang="en-US" dirty="0"/>
              <a:t>模式为主</a:t>
            </a:r>
            <a:endParaRPr lang="en-US" altLang="zh-CN" dirty="0"/>
          </a:p>
          <a:p>
            <a:pPr lvl="1"/>
            <a:r>
              <a:rPr lang="zh-CN" altLang="en-US" dirty="0"/>
              <a:t>网络环境转变：从封闭的专用网、校园网到开放的互联网环境</a:t>
            </a:r>
            <a:endParaRPr lang="en-US" altLang="zh-CN" dirty="0"/>
          </a:p>
          <a:p>
            <a:pPr lvl="1"/>
            <a:r>
              <a:rPr lang="zh-CN" altLang="en-US" dirty="0"/>
              <a:t>合规要求提升</a:t>
            </a:r>
            <a:endParaRPr lang="en-US" altLang="zh-CN" dirty="0"/>
          </a:p>
          <a:p>
            <a:pPr lvl="2"/>
            <a:r>
              <a:rPr lang="zh-CN" altLang="en-US" dirty="0"/>
              <a:t>财务金融：预存款管理、预付卡管理、支付安全等</a:t>
            </a:r>
            <a:endParaRPr lang="en-US" altLang="zh-CN" dirty="0"/>
          </a:p>
          <a:p>
            <a:pPr lvl="2"/>
            <a:r>
              <a:rPr lang="zh-CN" altLang="en-US" dirty="0"/>
              <a:t>网络安全、数据安全、密码应用、个人信息保护等</a:t>
            </a:r>
          </a:p>
          <a:p>
            <a:pPr lvl="1"/>
            <a:endParaRPr lang="zh-CN" altLang="en-US" dirty="0"/>
          </a:p>
          <a:p>
            <a:pPr lvl="1"/>
            <a:endParaRPr lang="zh-CN" altLang="en-US" dirty="0"/>
          </a:p>
          <a:p>
            <a:pPr lvl="1"/>
            <a:endParaRPr lang="zh-CN" altLang="en-US" dirty="0"/>
          </a:p>
          <a:p>
            <a:pPr lvl="1"/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E532B13C-00F5-B083-926D-1F675F1BB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应用现状和面临挑战</a:t>
            </a:r>
          </a:p>
        </p:txBody>
      </p:sp>
    </p:spTree>
    <p:extLst>
      <p:ext uri="{BB962C8B-B14F-4D97-AF65-F5344CB8AC3E}">
        <p14:creationId xmlns:p14="http://schemas.microsoft.com/office/powerpoint/2010/main" val="235580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7EE470CD-F822-C5FE-6C0F-D5B2E8F57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技术标准的研制需求</a:t>
            </a:r>
          </a:p>
        </p:txBody>
      </p:sp>
      <p:pic>
        <p:nvPicPr>
          <p:cNvPr id="11" name="内容占位符 10" descr="图示&#10;&#10;描述已自动生成">
            <a:extLst>
              <a:ext uri="{FF2B5EF4-FFF2-40B4-BE49-F238E27FC236}">
                <a16:creationId xmlns:a16="http://schemas.microsoft.com/office/drawing/2014/main" id="{7141F826-5D47-FFB9-6F3D-F713A02A7A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90" y="787358"/>
            <a:ext cx="11029420" cy="5883603"/>
          </a:xfrm>
        </p:spPr>
      </p:pic>
    </p:spTree>
    <p:extLst>
      <p:ext uri="{BB962C8B-B14F-4D97-AF65-F5344CB8AC3E}">
        <p14:creationId xmlns:p14="http://schemas.microsoft.com/office/powerpoint/2010/main" val="1077313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C6FBBE-7EFB-CB4E-3C77-0CE1A3968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研制立项和进展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02EB214-E90B-EEE3-A9FE-5F4B722D88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854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0CF96CB4-513F-31FF-AA0D-F9C373F94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50" y="1163843"/>
            <a:ext cx="3769360" cy="5334000"/>
          </a:xfrm>
          <a:prstGeom prst="rect">
            <a:avLst/>
          </a:prstGeom>
        </p:spPr>
      </p:pic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B9F47BC8-A28E-7338-A184-1DAC45D766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745" y="1334499"/>
            <a:ext cx="8273255" cy="4992688"/>
          </a:xfrm>
        </p:spPr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ECF26C6F-38C8-03B3-55E0-7FF39FA9A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《</a:t>
            </a:r>
            <a:r>
              <a:rPr lang="zh-CN" altLang="en-US" dirty="0"/>
              <a:t>高等学校校园卡技术规范</a:t>
            </a:r>
            <a:r>
              <a:rPr lang="en-US" altLang="zh-CN" dirty="0"/>
              <a:t>》</a:t>
            </a:r>
            <a:r>
              <a:rPr lang="zh-CN" altLang="en-US" dirty="0"/>
              <a:t>预研究立项</a:t>
            </a:r>
          </a:p>
        </p:txBody>
      </p:sp>
    </p:spTree>
    <p:extLst>
      <p:ext uri="{BB962C8B-B14F-4D97-AF65-F5344CB8AC3E}">
        <p14:creationId xmlns:p14="http://schemas.microsoft.com/office/powerpoint/2010/main" val="2850757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17F0EEC-D5D2-5D2E-ABED-44B498EF5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以标准为平台和契机实现多方共赢</a:t>
            </a:r>
            <a:endParaRPr lang="en-US" altLang="zh-CN" dirty="0"/>
          </a:p>
          <a:p>
            <a:pPr lvl="1"/>
            <a:r>
              <a:rPr lang="zh-CN" altLang="en-US" dirty="0"/>
              <a:t>高等学校：解决当前痛点、满足应用发展需求、降低建设运行成本</a:t>
            </a:r>
            <a:endParaRPr lang="en-US" altLang="zh-CN" dirty="0"/>
          </a:p>
          <a:p>
            <a:pPr lvl="1"/>
            <a:r>
              <a:rPr lang="zh-CN" altLang="en-US" dirty="0"/>
              <a:t>校园卡供应商：降低设计实施成本、推进业务转型、引领行业发展</a:t>
            </a:r>
            <a:endParaRPr lang="en-US" altLang="zh-CN" dirty="0"/>
          </a:p>
          <a:p>
            <a:pPr lvl="1"/>
            <a:r>
              <a:rPr lang="zh-CN" altLang="en-US" dirty="0"/>
              <a:t>行业合作伙伴：深入校园应用场景、打通整合校园和社会应用</a:t>
            </a:r>
            <a:endParaRPr lang="en-US" altLang="zh-CN" dirty="0"/>
          </a:p>
          <a:p>
            <a:r>
              <a:rPr lang="zh-CN" altLang="en-US" dirty="0"/>
              <a:t>协调标准起草与应用实践共同推进</a:t>
            </a:r>
            <a:endParaRPr lang="en-US" altLang="zh-CN" dirty="0"/>
          </a:p>
          <a:p>
            <a:pPr lvl="1"/>
            <a:r>
              <a:rPr lang="zh-CN" altLang="en-US" dirty="0"/>
              <a:t>以校园现实为基础整合改进，共同一致推进标准起草</a:t>
            </a:r>
            <a:endParaRPr lang="en-US" altLang="zh-CN" dirty="0"/>
          </a:p>
          <a:p>
            <a:pPr lvl="1"/>
            <a:r>
              <a:rPr lang="zh-CN" altLang="en-US" dirty="0"/>
              <a:t>引入其他行业的良好实践和既有标准，实现跨行业协同创新</a:t>
            </a:r>
            <a:endParaRPr lang="en-US" altLang="zh-CN" dirty="0"/>
          </a:p>
          <a:p>
            <a:pPr lvl="1"/>
            <a:r>
              <a:rPr lang="zh-CN" altLang="en-US" dirty="0"/>
              <a:t>推动参与单位基于标准研制进度开展新应用探索落地</a:t>
            </a:r>
            <a:endParaRPr lang="en-US" altLang="zh-CN" dirty="0"/>
          </a:p>
          <a:p>
            <a:pPr lvl="2"/>
            <a:r>
              <a:rPr lang="zh-CN" altLang="en-US" dirty="0"/>
              <a:t>尽快实现校际互认、行业联名卡、社会支付结算等新型应用落地</a:t>
            </a:r>
            <a:endParaRPr lang="en-US" altLang="zh-CN" dirty="0"/>
          </a:p>
          <a:p>
            <a:pPr lvl="2"/>
            <a:r>
              <a:rPr lang="zh-CN" altLang="en-US" dirty="0"/>
              <a:t>逐步成为高效可靠的数字校园物理空间基础设施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A51D21E2-8547-0FCB-F22F-AE3E7143A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《</a:t>
            </a:r>
            <a:r>
              <a:rPr lang="zh-CN" altLang="en-US" dirty="0"/>
              <a:t>高等学校校园卡技术规范</a:t>
            </a:r>
            <a:r>
              <a:rPr lang="en-US" altLang="zh-CN" dirty="0"/>
              <a:t>》</a:t>
            </a:r>
            <a:r>
              <a:rPr lang="zh-CN" altLang="en-US" dirty="0"/>
              <a:t>研制推进思路</a:t>
            </a:r>
          </a:p>
        </p:txBody>
      </p:sp>
    </p:spTree>
    <p:extLst>
      <p:ext uri="{BB962C8B-B14F-4D97-AF65-F5344CB8AC3E}">
        <p14:creationId xmlns:p14="http://schemas.microsoft.com/office/powerpoint/2010/main" val="2802449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717E78-318D-99B1-CE2B-1BE344D31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草案内容要点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5934B0B-5C92-256F-782C-0A7841F350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732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二校门-常用字体.potx" id="{00015CE1-E5C6-4E08-9B3A-659FCE6A9CBA}" vid="{5904D764-960C-4935-BCFA-B342C4C77B7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二校门-常用字体</Template>
  <TotalTime>124</TotalTime>
  <Words>1045</Words>
  <Application>Microsoft Office PowerPoint</Application>
  <PresentationFormat>宽屏</PresentationFormat>
  <Paragraphs>144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7" baseType="lpstr">
      <vt:lpstr>等线</vt:lpstr>
      <vt:lpstr>黑体</vt:lpstr>
      <vt:lpstr>微软雅黑</vt:lpstr>
      <vt:lpstr>Arial</vt:lpstr>
      <vt:lpstr>Calibri</vt:lpstr>
      <vt:lpstr>Office 主题​​</vt:lpstr>
      <vt:lpstr>面向校际互认和行业合作的 校园卡技术标准研制进展</vt:lpstr>
      <vt:lpstr>研制需求</vt:lpstr>
      <vt:lpstr>数字校园的基础性应用</vt:lpstr>
      <vt:lpstr>应用现状和面临挑战</vt:lpstr>
      <vt:lpstr>技术标准的研制需求</vt:lpstr>
      <vt:lpstr>研制立项和进展</vt:lpstr>
      <vt:lpstr>《高等学校校园卡技术规范》预研究立项</vt:lpstr>
      <vt:lpstr>《高等学校校园卡技术规范》研制推进思路</vt:lpstr>
      <vt:lpstr>草案内容要点</vt:lpstr>
      <vt:lpstr>《高等学校校园卡技术规范》草案内容</vt:lpstr>
      <vt:lpstr>校园卡系统组成与基本业务</vt:lpstr>
      <vt:lpstr>PICC/NFC式标准校园卡应用</vt:lpstr>
      <vt:lpstr>校际身份认证机制</vt:lpstr>
      <vt:lpstr>校际消费支付机制</vt:lpstr>
      <vt:lpstr>下一步进度计划</vt:lpstr>
      <vt:lpstr>下一步进度计划</vt:lpstr>
      <vt:lpstr>汇报完毕　敬请指导</vt:lpstr>
      <vt:lpstr>汇报完毕　敬请指导</vt:lpstr>
      <vt:lpstr>汇报完毕　敬请指导</vt:lpstr>
      <vt:lpstr>汇报完毕　敬请指导</vt:lpstr>
      <vt:lpstr>汇报完毕　敬请指导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面向校际互认和行业合作的校园卡技术标准研制进展</dc:title>
  <dc:creator>陈强（清华大学）</dc:creator>
  <cp:lastModifiedBy>Chenguang Wen</cp:lastModifiedBy>
  <cp:revision>127</cp:revision>
  <dcterms:created xsi:type="dcterms:W3CDTF">2024-12-21T02:02:27Z</dcterms:created>
  <dcterms:modified xsi:type="dcterms:W3CDTF">2024-12-26T00:36:26Z</dcterms:modified>
</cp:coreProperties>
</file>