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18288000" cy="10287000"/>
  <p:notesSz cx="6858000" cy="9144000"/>
  <p:embeddedFontLst>
    <p:embeddedFont>
      <p:font typeface="WenQuanYi" panose="02010600030101010101" charset="-122"/>
      <p:regular r:id="rId31"/>
    </p:embeddedFont>
    <p:embeddedFont>
      <p:font typeface="Assistant" pitchFamily="2" charset="-79"/>
      <p:regular r:id="rId32"/>
    </p:embeddedFont>
    <p:embeddedFont>
      <p:font typeface="Assistant Bold" panose="02010600030101010101" charset="-79"/>
      <p:bold r:id="rId33"/>
    </p:embeddedFont>
    <p:embeddedFont>
      <p:font typeface="Halant Medium" panose="02010600030101010101" charset="0"/>
      <p:regular r:id="rId3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9C0A70-2415-466E-8A05-BB7F4F738437}" v="3" dt="2024-12-26T00:39:47.4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45" d="100"/>
          <a:sy n="45" d="100"/>
        </p:scale>
        <p:origin x="567" y="-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6/11/relationships/changesInfo" Target="changesInfos/changesInfo1.xml"/><Relationship Id="rId21" Type="http://schemas.openxmlformats.org/officeDocument/2006/relationships/slide" Target="slides/slide20.xml"/><Relationship Id="rId34"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enguang Wen" userId="8024f50686296673" providerId="LiveId" clId="{AA9C0A70-2415-466E-8A05-BB7F4F738437}"/>
    <pc:docChg chg="addSld modSld">
      <pc:chgData name="Chenguang Wen" userId="8024f50686296673" providerId="LiveId" clId="{AA9C0A70-2415-466E-8A05-BB7F4F738437}" dt="2024-12-26T00:39:47.416" v="5"/>
      <pc:docMkLst>
        <pc:docMk/>
      </pc:docMkLst>
      <pc:sldChg chg="addSp modSp add mod setBg">
        <pc:chgData name="Chenguang Wen" userId="8024f50686296673" providerId="LiveId" clId="{AA9C0A70-2415-466E-8A05-BB7F4F738437}" dt="2024-12-26T00:39:40.889" v="3" actId="14100"/>
        <pc:sldMkLst>
          <pc:docMk/>
          <pc:sldMk cId="992410569" sldId="282"/>
        </pc:sldMkLst>
        <pc:picChg chg="add mod">
          <ac:chgData name="Chenguang Wen" userId="8024f50686296673" providerId="LiveId" clId="{AA9C0A70-2415-466E-8A05-BB7F4F738437}" dt="2024-12-26T00:39:40.889" v="3" actId="14100"/>
          <ac:picMkLst>
            <pc:docMk/>
            <pc:sldMk cId="992410569" sldId="282"/>
            <ac:picMk id="11" creationId="{892F0E22-D98C-BE39-E569-24357A4F10EF}"/>
          </ac:picMkLst>
        </pc:picChg>
      </pc:sldChg>
      <pc:sldChg chg="add">
        <pc:chgData name="Chenguang Wen" userId="8024f50686296673" providerId="LiveId" clId="{AA9C0A70-2415-466E-8A05-BB7F4F738437}" dt="2024-12-26T00:39:46.657" v="4"/>
        <pc:sldMkLst>
          <pc:docMk/>
          <pc:sldMk cId="3840567779" sldId="283"/>
        </pc:sldMkLst>
      </pc:sldChg>
      <pc:sldChg chg="add">
        <pc:chgData name="Chenguang Wen" userId="8024f50686296673" providerId="LiveId" clId="{AA9C0A70-2415-466E-8A05-BB7F4F738437}" dt="2024-12-26T00:39:47.416" v="5"/>
        <pc:sldMkLst>
          <pc:docMk/>
          <pc:sldMk cId="815866837" sldId="284"/>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t>12/26/2024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t>12/26/2024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t>12/26/2024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t>12/26/2024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12/26/2024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t>12/26/2024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t>12/26/2024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t>12/26/2024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t>12/26/2024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12/26/2024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12/26/2024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t>12/26/2024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jpe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5.png"/><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5.png"/><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5.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028700" y="4906013"/>
            <a:ext cx="10724012" cy="4352287"/>
            <a:chOff x="0" y="0"/>
            <a:chExt cx="14298683" cy="5803049"/>
          </a:xfrm>
        </p:grpSpPr>
        <p:sp>
          <p:nvSpPr>
            <p:cNvPr id="3" name="TextBox 3"/>
            <p:cNvSpPr txBox="1"/>
            <p:nvPr/>
          </p:nvSpPr>
          <p:spPr>
            <a:xfrm>
              <a:off x="0" y="4752884"/>
              <a:ext cx="9499197" cy="1050165"/>
            </a:xfrm>
            <a:prstGeom prst="rect">
              <a:avLst/>
            </a:prstGeom>
          </p:spPr>
          <p:txBody>
            <a:bodyPr lIns="0" tIns="0" rIns="0" bIns="0" rtlCol="0" anchor="t">
              <a:spAutoFit/>
            </a:bodyPr>
            <a:lstStyle/>
            <a:p>
              <a:pPr algn="l">
                <a:lnSpc>
                  <a:spcPts val="6720"/>
                </a:lnSpc>
                <a:spcBef>
                  <a:spcPct val="0"/>
                </a:spcBef>
              </a:pPr>
              <a:r>
                <a:rPr lang="en-US" sz="4800" b="1">
                  <a:solidFill>
                    <a:srgbClr val="731F7D"/>
                  </a:solidFill>
                  <a:latin typeface="Halant Medium" panose="00000600000000000000"/>
                  <a:ea typeface="Halant Medium" panose="00000600000000000000"/>
                  <a:cs typeface="Halant Medium" panose="00000600000000000000"/>
                  <a:sym typeface="Halant Medium" panose="00000600000000000000"/>
                </a:rPr>
                <a:t>技术实践与未来展望</a:t>
              </a:r>
            </a:p>
          </p:txBody>
        </p:sp>
        <p:sp>
          <p:nvSpPr>
            <p:cNvPr id="4" name="TextBox 4"/>
            <p:cNvSpPr txBox="1"/>
            <p:nvPr/>
          </p:nvSpPr>
          <p:spPr>
            <a:xfrm>
              <a:off x="0" y="19050"/>
              <a:ext cx="14298683" cy="4066651"/>
            </a:xfrm>
            <a:prstGeom prst="rect">
              <a:avLst/>
            </a:prstGeom>
          </p:spPr>
          <p:txBody>
            <a:bodyPr lIns="0" tIns="0" rIns="0" bIns="0" rtlCol="0" anchor="t">
              <a:spAutoFit/>
            </a:bodyPr>
            <a:lstStyle/>
            <a:p>
              <a:pPr algn="l">
                <a:lnSpc>
                  <a:spcPts val="12285"/>
                </a:lnSpc>
              </a:pPr>
              <a:r>
                <a:rPr lang="en-US" sz="10410" b="1">
                  <a:solidFill>
                    <a:srgbClr val="000000"/>
                  </a:solidFill>
                  <a:latin typeface="HK Grotesk Bold" panose="00000800000000000000"/>
                  <a:ea typeface="HK Grotesk Bold" panose="00000800000000000000"/>
                  <a:cs typeface="HK Grotesk Bold" panose="00000800000000000000"/>
                  <a:sym typeface="HK Grotesk Bold" panose="00000800000000000000"/>
                </a:rPr>
                <a:t>IPv6在工业互联网中的应用与发展</a:t>
              </a:r>
            </a:p>
          </p:txBody>
        </p:sp>
      </p:grpSp>
      <p:sp>
        <p:nvSpPr>
          <p:cNvPr id="5" name="Freeform 5"/>
          <p:cNvSpPr/>
          <p:nvPr/>
        </p:nvSpPr>
        <p:spPr>
          <a:xfrm rot="-5624184">
            <a:off x="9190413" y="-1204481"/>
            <a:ext cx="9054625" cy="8058616"/>
          </a:xfrm>
          <a:custGeom>
            <a:avLst/>
            <a:gdLst/>
            <a:ahLst/>
            <a:cxnLst/>
            <a:rect l="l" t="t" r="r" b="b"/>
            <a:pathLst>
              <a:path w="9054625" h="8058616">
                <a:moveTo>
                  <a:pt x="0" y="0"/>
                </a:moveTo>
                <a:lnTo>
                  <a:pt x="9054625" y="0"/>
                </a:lnTo>
                <a:lnTo>
                  <a:pt x="9054625" y="8058616"/>
                </a:lnTo>
                <a:lnTo>
                  <a:pt x="0" y="8058616"/>
                </a:lnTo>
                <a:lnTo>
                  <a:pt x="0" y="0"/>
                </a:lnTo>
                <a:close/>
              </a:path>
            </a:pathLst>
          </a:custGeom>
          <a:blipFill>
            <a:blip r:embed="rId2"/>
            <a:stretch>
              <a:fillRect/>
            </a:stretch>
          </a:blipFill>
        </p:spPr>
        <p:txBody>
          <a:bodyPr/>
          <a:lstStyle/>
          <a:p>
            <a:endParaRPr lang="zh-CN" altLang="en-US"/>
          </a:p>
        </p:txBody>
      </p:sp>
      <p:sp>
        <p:nvSpPr>
          <p:cNvPr id="6" name="Freeform 6"/>
          <p:cNvSpPr/>
          <p:nvPr/>
        </p:nvSpPr>
        <p:spPr>
          <a:xfrm rot="-5017281">
            <a:off x="7304671" y="971407"/>
            <a:ext cx="1811240" cy="1716150"/>
          </a:xfrm>
          <a:custGeom>
            <a:avLst/>
            <a:gdLst/>
            <a:ahLst/>
            <a:cxnLst/>
            <a:rect l="l" t="t" r="r" b="b"/>
            <a:pathLst>
              <a:path w="1811240" h="1716150">
                <a:moveTo>
                  <a:pt x="0" y="0"/>
                </a:moveTo>
                <a:lnTo>
                  <a:pt x="1811240" y="0"/>
                </a:lnTo>
                <a:lnTo>
                  <a:pt x="1811240" y="1716150"/>
                </a:lnTo>
                <a:lnTo>
                  <a:pt x="0" y="1716150"/>
                </a:lnTo>
                <a:lnTo>
                  <a:pt x="0" y="0"/>
                </a:lnTo>
                <a:close/>
              </a:path>
            </a:pathLst>
          </a:custGeom>
          <a:blipFill>
            <a:blip r:embed="rId3"/>
            <a:stretch>
              <a:fillRect/>
            </a:stretch>
          </a:blipFill>
        </p:spPr>
        <p:txBody>
          <a:bodyPr/>
          <a:lstStyle/>
          <a:p>
            <a:endParaRPr lang="zh-CN" altLang="en-US"/>
          </a:p>
        </p:txBody>
      </p:sp>
      <p:sp>
        <p:nvSpPr>
          <p:cNvPr id="7" name="Freeform 7"/>
          <p:cNvSpPr/>
          <p:nvPr/>
        </p:nvSpPr>
        <p:spPr>
          <a:xfrm rot="-10567437">
            <a:off x="16126494" y="6825098"/>
            <a:ext cx="3789612" cy="3623816"/>
          </a:xfrm>
          <a:custGeom>
            <a:avLst/>
            <a:gdLst/>
            <a:ahLst/>
            <a:cxnLst/>
            <a:rect l="l" t="t" r="r" b="b"/>
            <a:pathLst>
              <a:path w="3789612" h="3623816">
                <a:moveTo>
                  <a:pt x="0" y="0"/>
                </a:moveTo>
                <a:lnTo>
                  <a:pt x="3789612" y="0"/>
                </a:lnTo>
                <a:lnTo>
                  <a:pt x="3789612" y="3623816"/>
                </a:lnTo>
                <a:lnTo>
                  <a:pt x="0" y="3623816"/>
                </a:lnTo>
                <a:lnTo>
                  <a:pt x="0" y="0"/>
                </a:lnTo>
                <a:close/>
              </a:path>
            </a:pathLst>
          </a:custGeom>
          <a:blipFill>
            <a:blip r:embed="rId4"/>
            <a:stretch>
              <a:fillRect/>
            </a:stretch>
          </a:blipFill>
        </p:spPr>
        <p:txBody>
          <a:bodyPr/>
          <a:lstStyle/>
          <a:p>
            <a:endParaRPr lang="zh-CN" altLang="en-US"/>
          </a:p>
        </p:txBody>
      </p:sp>
      <p:sp>
        <p:nvSpPr>
          <p:cNvPr id="8" name="TextBox 8"/>
          <p:cNvSpPr txBox="1"/>
          <p:nvPr/>
        </p:nvSpPr>
        <p:spPr>
          <a:xfrm>
            <a:off x="13717905" y="8803005"/>
            <a:ext cx="2917825" cy="453390"/>
          </a:xfrm>
          <a:prstGeom prst="rect">
            <a:avLst/>
          </a:prstGeom>
        </p:spPr>
        <p:txBody>
          <a:bodyPr wrap="square" lIns="0" tIns="0" rIns="0" bIns="0" rtlCol="0" anchor="t">
            <a:spAutoFit/>
          </a:bodyPr>
          <a:lstStyle/>
          <a:p>
            <a:pPr algn="ctr">
              <a:lnSpc>
                <a:spcPts val="3540"/>
              </a:lnSpc>
              <a:spcBef>
                <a:spcPct val="0"/>
              </a:spcBef>
            </a:pPr>
            <a:r>
              <a:rPr lang="en-US" sz="3000" b="1">
                <a:solidFill>
                  <a:srgbClr val="000000"/>
                </a:solidFill>
                <a:latin typeface="HK Grotesk Bold" panose="00000800000000000000"/>
                <a:ea typeface="HK Grotesk Bold" panose="00000800000000000000"/>
                <a:cs typeface="HK Grotesk Bold" panose="00000800000000000000"/>
                <a:sym typeface="HK Grotesk Bold" panose="00000800000000000000"/>
              </a:rPr>
              <a:t>主讲人：陆泽凯</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10094169">
            <a:off x="-2768217" y="5870308"/>
            <a:ext cx="6176663" cy="5906434"/>
          </a:xfrm>
          <a:custGeom>
            <a:avLst/>
            <a:gdLst/>
            <a:ahLst/>
            <a:cxnLst/>
            <a:rect l="l" t="t" r="r" b="b"/>
            <a:pathLst>
              <a:path w="6176663" h="5906434">
                <a:moveTo>
                  <a:pt x="0" y="0"/>
                </a:moveTo>
                <a:lnTo>
                  <a:pt x="6176663" y="0"/>
                </a:lnTo>
                <a:lnTo>
                  <a:pt x="6176663" y="5906433"/>
                </a:lnTo>
                <a:lnTo>
                  <a:pt x="0" y="5906433"/>
                </a:lnTo>
                <a:lnTo>
                  <a:pt x="0" y="0"/>
                </a:lnTo>
                <a:close/>
              </a:path>
            </a:pathLst>
          </a:custGeom>
          <a:blipFill>
            <a:blip r:embed="rId2"/>
            <a:stretch>
              <a:fillRect/>
            </a:stretch>
          </a:blipFill>
        </p:spPr>
        <p:txBody>
          <a:bodyPr/>
          <a:lstStyle/>
          <a:p>
            <a:endParaRPr lang="zh-CN" altLang="en-US"/>
          </a:p>
        </p:txBody>
      </p:sp>
      <p:sp>
        <p:nvSpPr>
          <p:cNvPr id="3" name="Freeform 3"/>
          <p:cNvSpPr/>
          <p:nvPr/>
        </p:nvSpPr>
        <p:spPr>
          <a:xfrm rot="9440951">
            <a:off x="-957979" y="335262"/>
            <a:ext cx="2207918" cy="2092002"/>
          </a:xfrm>
          <a:custGeom>
            <a:avLst/>
            <a:gdLst/>
            <a:ahLst/>
            <a:cxnLst/>
            <a:rect l="l" t="t" r="r" b="b"/>
            <a:pathLst>
              <a:path w="2207918" h="2092002">
                <a:moveTo>
                  <a:pt x="0" y="0"/>
                </a:moveTo>
                <a:lnTo>
                  <a:pt x="2207919" y="0"/>
                </a:lnTo>
                <a:lnTo>
                  <a:pt x="2207919" y="2092002"/>
                </a:lnTo>
                <a:lnTo>
                  <a:pt x="0" y="2092002"/>
                </a:lnTo>
                <a:lnTo>
                  <a:pt x="0" y="0"/>
                </a:lnTo>
                <a:close/>
              </a:path>
            </a:pathLst>
          </a:custGeom>
          <a:blipFill>
            <a:blip r:embed="rId3"/>
            <a:stretch>
              <a:fillRect/>
            </a:stretch>
          </a:blipFill>
        </p:spPr>
        <p:txBody>
          <a:bodyPr/>
          <a:lstStyle/>
          <a:p>
            <a:endParaRPr lang="zh-CN" altLang="en-US"/>
          </a:p>
        </p:txBody>
      </p:sp>
      <p:sp>
        <p:nvSpPr>
          <p:cNvPr id="4" name="Freeform 4"/>
          <p:cNvSpPr/>
          <p:nvPr/>
        </p:nvSpPr>
        <p:spPr>
          <a:xfrm>
            <a:off x="5889922" y="1661628"/>
            <a:ext cx="11369378" cy="6963744"/>
          </a:xfrm>
          <a:custGeom>
            <a:avLst/>
            <a:gdLst/>
            <a:ahLst/>
            <a:cxnLst/>
            <a:rect l="l" t="t" r="r" b="b"/>
            <a:pathLst>
              <a:path w="11369378" h="6963744">
                <a:moveTo>
                  <a:pt x="0" y="0"/>
                </a:moveTo>
                <a:lnTo>
                  <a:pt x="11369378" y="0"/>
                </a:lnTo>
                <a:lnTo>
                  <a:pt x="11369378" y="6963744"/>
                </a:lnTo>
                <a:lnTo>
                  <a:pt x="0" y="6963744"/>
                </a:lnTo>
                <a:lnTo>
                  <a:pt x="0" y="0"/>
                </a:lnTo>
                <a:close/>
              </a:path>
            </a:pathLst>
          </a:custGeom>
          <a:blipFill>
            <a:blip r:embed="rId4"/>
            <a:stretch>
              <a:fillRect/>
            </a:stretch>
          </a:blipFill>
        </p:spPr>
        <p:txBody>
          <a:bodyPr/>
          <a:lstStyle/>
          <a:p>
            <a:endParaRPr lang="zh-CN" altLang="en-US"/>
          </a:p>
        </p:txBody>
      </p:sp>
      <p:sp>
        <p:nvSpPr>
          <p:cNvPr id="5" name="TextBox 5"/>
          <p:cNvSpPr txBox="1"/>
          <p:nvPr/>
        </p:nvSpPr>
        <p:spPr>
          <a:xfrm>
            <a:off x="1950240" y="1715424"/>
            <a:ext cx="7726964" cy="1056311"/>
          </a:xfrm>
          <a:prstGeom prst="rect">
            <a:avLst/>
          </a:prstGeom>
        </p:spPr>
        <p:txBody>
          <a:bodyPr lIns="0" tIns="0" rIns="0" bIns="0" rtlCol="0" anchor="t">
            <a:spAutoFit/>
          </a:bodyPr>
          <a:lstStyle/>
          <a:p>
            <a:pPr algn="l">
              <a:lnSpc>
                <a:spcPts val="8345"/>
              </a:lnSpc>
            </a:pPr>
            <a:r>
              <a:rPr lang="en-US" sz="7070" b="1">
                <a:solidFill>
                  <a:srgbClr val="000000"/>
                </a:solidFill>
                <a:latin typeface="HK Grotesk Bold" panose="00000800000000000000"/>
                <a:ea typeface="HK Grotesk Bold" panose="00000800000000000000"/>
                <a:cs typeface="HK Grotesk Bold" panose="00000800000000000000"/>
                <a:sym typeface="HK Grotesk Bold" panose="00000800000000000000"/>
              </a:rPr>
              <a:t>设备接入需求</a:t>
            </a:r>
          </a:p>
        </p:txBody>
      </p:sp>
      <p:grpSp>
        <p:nvGrpSpPr>
          <p:cNvPr id="6" name="Group 6"/>
          <p:cNvGrpSpPr/>
          <p:nvPr/>
        </p:nvGrpSpPr>
        <p:grpSpPr>
          <a:xfrm>
            <a:off x="2102640" y="3414841"/>
            <a:ext cx="3787282" cy="1699301"/>
            <a:chOff x="0" y="0"/>
            <a:chExt cx="5049709" cy="2265735"/>
          </a:xfrm>
        </p:grpSpPr>
        <p:sp>
          <p:nvSpPr>
            <p:cNvPr id="7" name="TextBox 7"/>
            <p:cNvSpPr txBox="1"/>
            <p:nvPr/>
          </p:nvSpPr>
          <p:spPr>
            <a:xfrm>
              <a:off x="0" y="-47625"/>
              <a:ext cx="5049709" cy="914197"/>
            </a:xfrm>
            <a:prstGeom prst="rect">
              <a:avLst/>
            </a:prstGeom>
          </p:spPr>
          <p:txBody>
            <a:bodyPr lIns="0" tIns="0" rIns="0" bIns="0" rtlCol="0" anchor="t">
              <a:spAutoFit/>
            </a:bodyPr>
            <a:lstStyle/>
            <a:p>
              <a:pPr algn="l">
                <a:lnSpc>
                  <a:spcPts val="5580"/>
                </a:lnSpc>
              </a:pPr>
              <a:r>
                <a:rPr lang="en-US" sz="4295" b="1">
                  <a:solidFill>
                    <a:srgbClr val="731F7D"/>
                  </a:solidFill>
                  <a:latin typeface="Halant Medium" panose="00000600000000000000"/>
                  <a:ea typeface="Halant Medium" panose="00000600000000000000"/>
                  <a:cs typeface="Halant Medium" panose="00000600000000000000"/>
                  <a:sym typeface="Halant Medium" panose="00000600000000000000"/>
                </a:rPr>
                <a:t>大量设备接入</a:t>
              </a:r>
            </a:p>
          </p:txBody>
        </p:sp>
        <p:sp>
          <p:nvSpPr>
            <p:cNvPr id="8" name="TextBox 8"/>
            <p:cNvSpPr txBox="1"/>
            <p:nvPr/>
          </p:nvSpPr>
          <p:spPr>
            <a:xfrm>
              <a:off x="0" y="1271937"/>
              <a:ext cx="5049709" cy="993797"/>
            </a:xfrm>
            <a:prstGeom prst="rect">
              <a:avLst/>
            </a:prstGeom>
          </p:spPr>
          <p:txBody>
            <a:bodyPr lIns="0" tIns="0" rIns="0" bIns="0" rtlCol="0" anchor="t">
              <a:spAutoFit/>
            </a:bodyPr>
            <a:lstStyle/>
            <a:p>
              <a:pPr algn="l">
                <a:lnSpc>
                  <a:spcPts val="3100"/>
                </a:lnSpc>
                <a:spcBef>
                  <a:spcPct val="0"/>
                </a:spcBef>
              </a:pPr>
              <a:r>
                <a:rPr lang="en-US" sz="2215" spc="-22">
                  <a:solidFill>
                    <a:srgbClr val="000000"/>
                  </a:solidFill>
                  <a:latin typeface="Assistant" panose="00000500000000000000"/>
                  <a:ea typeface="Assistant" panose="00000500000000000000"/>
                  <a:cs typeface="Assistant" panose="00000500000000000000"/>
                  <a:sym typeface="Assistant" panose="00000500000000000000"/>
                </a:rPr>
                <a:t>工业设备、传感器等需要与网络进行高效的实时通信</a:t>
              </a:r>
            </a:p>
          </p:txBody>
        </p:sp>
      </p:grpSp>
      <p:grpSp>
        <p:nvGrpSpPr>
          <p:cNvPr id="9" name="Group 9"/>
          <p:cNvGrpSpPr/>
          <p:nvPr/>
        </p:nvGrpSpPr>
        <p:grpSpPr>
          <a:xfrm>
            <a:off x="2026440" y="5835108"/>
            <a:ext cx="3787282" cy="2790264"/>
            <a:chOff x="0" y="0"/>
            <a:chExt cx="5049709" cy="3720353"/>
          </a:xfrm>
        </p:grpSpPr>
        <p:sp>
          <p:nvSpPr>
            <p:cNvPr id="10" name="TextBox 10"/>
            <p:cNvSpPr txBox="1"/>
            <p:nvPr/>
          </p:nvSpPr>
          <p:spPr>
            <a:xfrm>
              <a:off x="0" y="-47625"/>
              <a:ext cx="5049709" cy="1853488"/>
            </a:xfrm>
            <a:prstGeom prst="rect">
              <a:avLst/>
            </a:prstGeom>
          </p:spPr>
          <p:txBody>
            <a:bodyPr lIns="0" tIns="0" rIns="0" bIns="0" rtlCol="0" anchor="t">
              <a:spAutoFit/>
            </a:bodyPr>
            <a:lstStyle/>
            <a:p>
              <a:pPr marL="0" lvl="0" indent="0" algn="l">
                <a:lnSpc>
                  <a:spcPts val="5580"/>
                </a:lnSpc>
                <a:spcBef>
                  <a:spcPct val="0"/>
                </a:spcBef>
              </a:pPr>
              <a:r>
                <a:rPr lang="en-US" sz="4295" b="1">
                  <a:solidFill>
                    <a:srgbClr val="731F7D"/>
                  </a:solidFill>
                  <a:latin typeface="Halant Medium" panose="00000600000000000000"/>
                  <a:ea typeface="Halant Medium" panose="00000600000000000000"/>
                  <a:cs typeface="Halant Medium" panose="00000600000000000000"/>
                  <a:sym typeface="Halant Medium" panose="00000600000000000000"/>
                </a:rPr>
                <a:t>智能化设备的要求</a:t>
              </a:r>
            </a:p>
          </p:txBody>
        </p:sp>
        <p:sp>
          <p:nvSpPr>
            <p:cNvPr id="11" name="TextBox 11"/>
            <p:cNvSpPr txBox="1"/>
            <p:nvPr/>
          </p:nvSpPr>
          <p:spPr>
            <a:xfrm>
              <a:off x="0" y="2211228"/>
              <a:ext cx="5049709" cy="1509124"/>
            </a:xfrm>
            <a:prstGeom prst="rect">
              <a:avLst/>
            </a:prstGeom>
          </p:spPr>
          <p:txBody>
            <a:bodyPr lIns="0" tIns="0" rIns="0" bIns="0" rtlCol="0" anchor="t">
              <a:spAutoFit/>
            </a:bodyPr>
            <a:lstStyle/>
            <a:p>
              <a:pPr algn="l">
                <a:lnSpc>
                  <a:spcPts val="3100"/>
                </a:lnSpc>
                <a:spcBef>
                  <a:spcPct val="0"/>
                </a:spcBef>
              </a:pPr>
              <a:r>
                <a:rPr lang="en-US" sz="2215" spc="-22">
                  <a:solidFill>
                    <a:srgbClr val="000000"/>
                  </a:solidFill>
                  <a:latin typeface="Assistant" panose="00000500000000000000"/>
                  <a:ea typeface="Assistant" panose="00000500000000000000"/>
                  <a:cs typeface="Assistant" panose="00000500000000000000"/>
                  <a:sym typeface="Assistant" panose="00000500000000000000"/>
                </a:rPr>
                <a:t>边缘计算设备，高级可编程逻辑控制器，智能传感器，等智能化数字化设备接入</a:t>
              </a: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10094169">
            <a:off x="-2768217" y="5870308"/>
            <a:ext cx="6176663" cy="5906434"/>
          </a:xfrm>
          <a:custGeom>
            <a:avLst/>
            <a:gdLst/>
            <a:ahLst/>
            <a:cxnLst/>
            <a:rect l="l" t="t" r="r" b="b"/>
            <a:pathLst>
              <a:path w="6176663" h="5906434">
                <a:moveTo>
                  <a:pt x="0" y="0"/>
                </a:moveTo>
                <a:lnTo>
                  <a:pt x="6176663" y="0"/>
                </a:lnTo>
                <a:lnTo>
                  <a:pt x="6176663" y="5906433"/>
                </a:lnTo>
                <a:lnTo>
                  <a:pt x="0" y="5906433"/>
                </a:lnTo>
                <a:lnTo>
                  <a:pt x="0" y="0"/>
                </a:lnTo>
                <a:close/>
              </a:path>
            </a:pathLst>
          </a:custGeom>
          <a:blipFill>
            <a:blip r:embed="rId2"/>
            <a:stretch>
              <a:fillRect/>
            </a:stretch>
          </a:blipFill>
        </p:spPr>
        <p:txBody>
          <a:bodyPr/>
          <a:lstStyle/>
          <a:p>
            <a:endParaRPr lang="zh-CN" altLang="en-US"/>
          </a:p>
        </p:txBody>
      </p:sp>
      <p:sp>
        <p:nvSpPr>
          <p:cNvPr id="3" name="Freeform 3"/>
          <p:cNvSpPr/>
          <p:nvPr/>
        </p:nvSpPr>
        <p:spPr>
          <a:xfrm rot="9440951">
            <a:off x="-957979" y="335262"/>
            <a:ext cx="2207918" cy="2092002"/>
          </a:xfrm>
          <a:custGeom>
            <a:avLst/>
            <a:gdLst/>
            <a:ahLst/>
            <a:cxnLst/>
            <a:rect l="l" t="t" r="r" b="b"/>
            <a:pathLst>
              <a:path w="2207918" h="2092002">
                <a:moveTo>
                  <a:pt x="0" y="0"/>
                </a:moveTo>
                <a:lnTo>
                  <a:pt x="2207919" y="0"/>
                </a:lnTo>
                <a:lnTo>
                  <a:pt x="2207919" y="2092002"/>
                </a:lnTo>
                <a:lnTo>
                  <a:pt x="0" y="2092002"/>
                </a:lnTo>
                <a:lnTo>
                  <a:pt x="0" y="0"/>
                </a:lnTo>
                <a:close/>
              </a:path>
            </a:pathLst>
          </a:custGeom>
          <a:blipFill>
            <a:blip r:embed="rId3"/>
            <a:stretch>
              <a:fillRect/>
            </a:stretch>
          </a:blipFill>
        </p:spPr>
        <p:txBody>
          <a:bodyPr/>
          <a:lstStyle/>
          <a:p>
            <a:endParaRPr lang="zh-CN" altLang="en-US"/>
          </a:p>
        </p:txBody>
      </p:sp>
      <p:sp>
        <p:nvSpPr>
          <p:cNvPr id="4" name="Freeform 4"/>
          <p:cNvSpPr/>
          <p:nvPr/>
        </p:nvSpPr>
        <p:spPr>
          <a:xfrm>
            <a:off x="10061383" y="2820312"/>
            <a:ext cx="8150301" cy="4727175"/>
          </a:xfrm>
          <a:custGeom>
            <a:avLst/>
            <a:gdLst/>
            <a:ahLst/>
            <a:cxnLst/>
            <a:rect l="l" t="t" r="r" b="b"/>
            <a:pathLst>
              <a:path w="8150301" h="4727175">
                <a:moveTo>
                  <a:pt x="0" y="0"/>
                </a:moveTo>
                <a:lnTo>
                  <a:pt x="8150301" y="0"/>
                </a:lnTo>
                <a:lnTo>
                  <a:pt x="8150301" y="4727174"/>
                </a:lnTo>
                <a:lnTo>
                  <a:pt x="0" y="4727174"/>
                </a:lnTo>
                <a:lnTo>
                  <a:pt x="0" y="0"/>
                </a:lnTo>
                <a:close/>
              </a:path>
            </a:pathLst>
          </a:custGeom>
          <a:blipFill>
            <a:blip r:embed="rId4"/>
            <a:stretch>
              <a:fillRect/>
            </a:stretch>
          </a:blipFill>
        </p:spPr>
        <p:txBody>
          <a:bodyPr/>
          <a:lstStyle/>
          <a:p>
            <a:endParaRPr lang="zh-CN" altLang="en-US"/>
          </a:p>
        </p:txBody>
      </p:sp>
      <p:sp>
        <p:nvSpPr>
          <p:cNvPr id="5" name="TextBox 5"/>
          <p:cNvSpPr txBox="1"/>
          <p:nvPr/>
        </p:nvSpPr>
        <p:spPr>
          <a:xfrm>
            <a:off x="2612619" y="1972387"/>
            <a:ext cx="6528320" cy="1056311"/>
          </a:xfrm>
          <a:prstGeom prst="rect">
            <a:avLst/>
          </a:prstGeom>
        </p:spPr>
        <p:txBody>
          <a:bodyPr lIns="0" tIns="0" rIns="0" bIns="0" rtlCol="0" anchor="t">
            <a:spAutoFit/>
          </a:bodyPr>
          <a:lstStyle/>
          <a:p>
            <a:pPr algn="l">
              <a:lnSpc>
                <a:spcPts val="8345"/>
              </a:lnSpc>
            </a:pPr>
            <a:r>
              <a:rPr lang="en-US" sz="7070" b="1">
                <a:solidFill>
                  <a:srgbClr val="000000"/>
                </a:solidFill>
                <a:latin typeface="HK Grotesk Bold" panose="00000800000000000000"/>
                <a:ea typeface="HK Grotesk Bold" panose="00000800000000000000"/>
                <a:cs typeface="HK Grotesk Bold" panose="00000800000000000000"/>
                <a:sym typeface="HK Grotesk Bold" panose="00000800000000000000"/>
              </a:rPr>
              <a:t>接入技术与方案</a:t>
            </a:r>
          </a:p>
        </p:txBody>
      </p:sp>
      <p:grpSp>
        <p:nvGrpSpPr>
          <p:cNvPr id="6" name="Group 6"/>
          <p:cNvGrpSpPr/>
          <p:nvPr/>
        </p:nvGrpSpPr>
        <p:grpSpPr>
          <a:xfrm>
            <a:off x="2089497" y="3562842"/>
            <a:ext cx="3787282" cy="4873808"/>
            <a:chOff x="0" y="0"/>
            <a:chExt cx="5049709" cy="6498411"/>
          </a:xfrm>
        </p:grpSpPr>
        <p:sp>
          <p:nvSpPr>
            <p:cNvPr id="7" name="TextBox 7"/>
            <p:cNvSpPr txBox="1"/>
            <p:nvPr/>
          </p:nvSpPr>
          <p:spPr>
            <a:xfrm>
              <a:off x="0" y="-47625"/>
              <a:ext cx="5049709" cy="914197"/>
            </a:xfrm>
            <a:prstGeom prst="rect">
              <a:avLst/>
            </a:prstGeom>
          </p:spPr>
          <p:txBody>
            <a:bodyPr lIns="0" tIns="0" rIns="0" bIns="0" rtlCol="0" anchor="t">
              <a:spAutoFit/>
            </a:bodyPr>
            <a:lstStyle/>
            <a:p>
              <a:pPr algn="l">
                <a:lnSpc>
                  <a:spcPts val="5580"/>
                </a:lnSpc>
              </a:pPr>
              <a:r>
                <a:rPr lang="en-US" sz="4295" b="1">
                  <a:solidFill>
                    <a:srgbClr val="731F7D"/>
                  </a:solidFill>
                  <a:latin typeface="Halant Medium" panose="00000600000000000000"/>
                  <a:ea typeface="Halant Medium" panose="00000600000000000000"/>
                  <a:cs typeface="Halant Medium" panose="00000600000000000000"/>
                  <a:sym typeface="Halant Medium" panose="00000600000000000000"/>
                </a:rPr>
                <a:t>多种接入方式</a:t>
              </a:r>
            </a:p>
          </p:txBody>
        </p:sp>
        <p:sp>
          <p:nvSpPr>
            <p:cNvPr id="8" name="TextBox 8"/>
            <p:cNvSpPr txBox="1"/>
            <p:nvPr/>
          </p:nvSpPr>
          <p:spPr>
            <a:xfrm>
              <a:off x="0" y="1252887"/>
              <a:ext cx="5049709" cy="5245523"/>
            </a:xfrm>
            <a:prstGeom prst="rect">
              <a:avLst/>
            </a:prstGeom>
          </p:spPr>
          <p:txBody>
            <a:bodyPr lIns="0" tIns="0" rIns="0" bIns="0" rtlCol="0" anchor="t">
              <a:spAutoFit/>
            </a:bodyPr>
            <a:lstStyle/>
            <a:p>
              <a:pPr algn="l">
                <a:lnSpc>
                  <a:spcPts val="3920"/>
                </a:lnSpc>
                <a:spcBef>
                  <a:spcPct val="0"/>
                </a:spcBef>
              </a:pPr>
              <a:r>
                <a:rPr lang="en-US" sz="2800" spc="-27">
                  <a:solidFill>
                    <a:srgbClr val="000000"/>
                  </a:solidFill>
                  <a:latin typeface="Assistant" panose="00000500000000000000"/>
                  <a:ea typeface="Assistant" panose="00000500000000000000"/>
                  <a:cs typeface="Assistant" panose="00000500000000000000"/>
                  <a:sym typeface="Assistant" panose="00000500000000000000"/>
                </a:rPr>
                <a:t>由于 IPv6 提供了庞大且几乎无限的地址空间，工业网络可在一定规模下，直接使用星型拓扑来连接大量设备，而无需过度担心地址资源枯竭或层级化拓扑的复杂性。</a:t>
              </a:r>
            </a:p>
          </p:txBody>
        </p:sp>
      </p:grpSp>
      <p:grpSp>
        <p:nvGrpSpPr>
          <p:cNvPr id="9" name="Group 9"/>
          <p:cNvGrpSpPr/>
          <p:nvPr/>
        </p:nvGrpSpPr>
        <p:grpSpPr>
          <a:xfrm>
            <a:off x="6069059" y="3562842"/>
            <a:ext cx="3992324" cy="5578276"/>
            <a:chOff x="0" y="0"/>
            <a:chExt cx="5323098" cy="7437702"/>
          </a:xfrm>
        </p:grpSpPr>
        <p:sp>
          <p:nvSpPr>
            <p:cNvPr id="10" name="TextBox 10"/>
            <p:cNvSpPr txBox="1"/>
            <p:nvPr/>
          </p:nvSpPr>
          <p:spPr>
            <a:xfrm>
              <a:off x="0" y="-47625"/>
              <a:ext cx="5323098" cy="1853488"/>
            </a:xfrm>
            <a:prstGeom prst="rect">
              <a:avLst/>
            </a:prstGeom>
          </p:spPr>
          <p:txBody>
            <a:bodyPr lIns="0" tIns="0" rIns="0" bIns="0" rtlCol="0" anchor="t">
              <a:spAutoFit/>
            </a:bodyPr>
            <a:lstStyle/>
            <a:p>
              <a:pPr marL="0" lvl="0" indent="0" algn="l">
                <a:lnSpc>
                  <a:spcPts val="5580"/>
                </a:lnSpc>
                <a:spcBef>
                  <a:spcPct val="0"/>
                </a:spcBef>
              </a:pPr>
              <a:r>
                <a:rPr lang="en-US" sz="4295" b="1">
                  <a:solidFill>
                    <a:srgbClr val="731F7D"/>
                  </a:solidFill>
                  <a:latin typeface="Halant Medium" panose="00000600000000000000"/>
                  <a:ea typeface="Halant Medium" panose="00000600000000000000"/>
                  <a:cs typeface="Halant Medium" panose="00000600000000000000"/>
                  <a:sym typeface="Halant Medium" panose="00000600000000000000"/>
                </a:rPr>
                <a:t>边缘计算设备的互联互通</a:t>
              </a:r>
            </a:p>
          </p:txBody>
        </p:sp>
        <p:sp>
          <p:nvSpPr>
            <p:cNvPr id="11" name="TextBox 11"/>
            <p:cNvSpPr txBox="1"/>
            <p:nvPr/>
          </p:nvSpPr>
          <p:spPr>
            <a:xfrm>
              <a:off x="0" y="2192178"/>
              <a:ext cx="5323098" cy="5245523"/>
            </a:xfrm>
            <a:prstGeom prst="rect">
              <a:avLst/>
            </a:prstGeom>
          </p:spPr>
          <p:txBody>
            <a:bodyPr lIns="0" tIns="0" rIns="0" bIns="0" rtlCol="0" anchor="t">
              <a:spAutoFit/>
            </a:bodyPr>
            <a:lstStyle/>
            <a:p>
              <a:pPr algn="l">
                <a:lnSpc>
                  <a:spcPts val="3920"/>
                </a:lnSpc>
                <a:spcBef>
                  <a:spcPct val="0"/>
                </a:spcBef>
              </a:pPr>
              <a:r>
                <a:rPr lang="en-US" sz="2800" spc="-28">
                  <a:solidFill>
                    <a:srgbClr val="000000"/>
                  </a:solidFill>
                  <a:latin typeface="Assistant" panose="00000500000000000000"/>
                  <a:ea typeface="Assistant" panose="00000500000000000000"/>
                  <a:cs typeface="Assistant" panose="00000500000000000000"/>
                  <a:sym typeface="Assistant" panose="00000500000000000000"/>
                </a:rPr>
                <a:t>结合物联网与边缘计算，设备之间不仅能实现端到端的高效互通，还可在本地对关键数据进行实时分析与处理，减少对中心服务器的依赖，显著提升整个工业系统的响应速度与可靠性。</a:t>
              </a: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4D1354"/>
        </a:solidFill>
        <a:effectLst/>
      </p:bgPr>
    </p:bg>
    <p:spTree>
      <p:nvGrpSpPr>
        <p:cNvPr id="1" name=""/>
        <p:cNvGrpSpPr/>
        <p:nvPr/>
      </p:nvGrpSpPr>
      <p:grpSpPr>
        <a:xfrm>
          <a:off x="0" y="0"/>
          <a:ext cx="0" cy="0"/>
          <a:chOff x="0" y="0"/>
          <a:chExt cx="0" cy="0"/>
        </a:xfrm>
      </p:grpSpPr>
      <p:sp>
        <p:nvSpPr>
          <p:cNvPr id="2" name="Freeform 2"/>
          <p:cNvSpPr/>
          <p:nvPr/>
        </p:nvSpPr>
        <p:spPr>
          <a:xfrm rot="1298824">
            <a:off x="12555249" y="4939834"/>
            <a:ext cx="6575294" cy="7268784"/>
          </a:xfrm>
          <a:custGeom>
            <a:avLst/>
            <a:gdLst/>
            <a:ahLst/>
            <a:cxnLst/>
            <a:rect l="l" t="t" r="r" b="b"/>
            <a:pathLst>
              <a:path w="6575294" h="7268784">
                <a:moveTo>
                  <a:pt x="0" y="0"/>
                </a:moveTo>
                <a:lnTo>
                  <a:pt x="6575295" y="0"/>
                </a:lnTo>
                <a:lnTo>
                  <a:pt x="6575295" y="7268784"/>
                </a:lnTo>
                <a:lnTo>
                  <a:pt x="0" y="7268784"/>
                </a:lnTo>
                <a:lnTo>
                  <a:pt x="0" y="0"/>
                </a:lnTo>
                <a:close/>
              </a:path>
            </a:pathLst>
          </a:custGeom>
          <a:blipFill>
            <a:blip r:embed="rId2"/>
            <a:stretch>
              <a:fillRect r="-381" b="-1174"/>
            </a:stretch>
          </a:blipFill>
        </p:spPr>
        <p:txBody>
          <a:bodyPr/>
          <a:lstStyle/>
          <a:p>
            <a:endParaRPr lang="zh-CN" altLang="en-US"/>
          </a:p>
        </p:txBody>
      </p:sp>
      <p:sp>
        <p:nvSpPr>
          <p:cNvPr id="3" name="Freeform 3"/>
          <p:cNvSpPr/>
          <p:nvPr/>
        </p:nvSpPr>
        <p:spPr>
          <a:xfrm rot="-2715964">
            <a:off x="8597713" y="7771526"/>
            <a:ext cx="1844500" cy="1747664"/>
          </a:xfrm>
          <a:custGeom>
            <a:avLst/>
            <a:gdLst/>
            <a:ahLst/>
            <a:cxnLst/>
            <a:rect l="l" t="t" r="r" b="b"/>
            <a:pathLst>
              <a:path w="1844500" h="1747664">
                <a:moveTo>
                  <a:pt x="0" y="0"/>
                </a:moveTo>
                <a:lnTo>
                  <a:pt x="1844500" y="0"/>
                </a:lnTo>
                <a:lnTo>
                  <a:pt x="1844500" y="1747664"/>
                </a:lnTo>
                <a:lnTo>
                  <a:pt x="0" y="1747664"/>
                </a:lnTo>
                <a:lnTo>
                  <a:pt x="0" y="0"/>
                </a:lnTo>
                <a:close/>
              </a:path>
            </a:pathLst>
          </a:custGeom>
          <a:blipFill>
            <a:blip r:embed="rId3"/>
            <a:stretch>
              <a:fillRect/>
            </a:stretch>
          </a:blipFill>
        </p:spPr>
        <p:txBody>
          <a:bodyPr/>
          <a:lstStyle/>
          <a:p>
            <a:endParaRPr lang="zh-CN" altLang="en-US"/>
          </a:p>
        </p:txBody>
      </p:sp>
      <p:sp>
        <p:nvSpPr>
          <p:cNvPr id="4" name="Freeform 4"/>
          <p:cNvSpPr/>
          <p:nvPr/>
        </p:nvSpPr>
        <p:spPr>
          <a:xfrm rot="-3378125">
            <a:off x="12070219" y="-1362141"/>
            <a:ext cx="4943405" cy="5723190"/>
          </a:xfrm>
          <a:custGeom>
            <a:avLst/>
            <a:gdLst/>
            <a:ahLst/>
            <a:cxnLst/>
            <a:rect l="l" t="t" r="r" b="b"/>
            <a:pathLst>
              <a:path w="4943405" h="5723190">
                <a:moveTo>
                  <a:pt x="0" y="0"/>
                </a:moveTo>
                <a:lnTo>
                  <a:pt x="4943405" y="0"/>
                </a:lnTo>
                <a:lnTo>
                  <a:pt x="4943405" y="5723190"/>
                </a:lnTo>
                <a:lnTo>
                  <a:pt x="0" y="5723190"/>
                </a:lnTo>
                <a:lnTo>
                  <a:pt x="0" y="0"/>
                </a:lnTo>
                <a:close/>
              </a:path>
            </a:pathLst>
          </a:custGeom>
          <a:blipFill>
            <a:blip r:embed="rId4"/>
            <a:stretch>
              <a:fillRect/>
            </a:stretch>
          </a:blipFill>
        </p:spPr>
        <p:txBody>
          <a:bodyPr/>
          <a:lstStyle/>
          <a:p>
            <a:endParaRPr lang="zh-CN" altLang="en-US"/>
          </a:p>
        </p:txBody>
      </p:sp>
      <p:grpSp>
        <p:nvGrpSpPr>
          <p:cNvPr id="5" name="Group 5"/>
          <p:cNvGrpSpPr/>
          <p:nvPr/>
        </p:nvGrpSpPr>
        <p:grpSpPr>
          <a:xfrm>
            <a:off x="1028700" y="2386297"/>
            <a:ext cx="10061210" cy="6872003"/>
            <a:chOff x="0" y="0"/>
            <a:chExt cx="13414947" cy="9162671"/>
          </a:xfrm>
        </p:grpSpPr>
        <p:sp>
          <p:nvSpPr>
            <p:cNvPr id="6" name="TextBox 6"/>
            <p:cNvSpPr txBox="1"/>
            <p:nvPr/>
          </p:nvSpPr>
          <p:spPr>
            <a:xfrm>
              <a:off x="0" y="2138039"/>
              <a:ext cx="13414947" cy="4738935"/>
            </a:xfrm>
            <a:prstGeom prst="rect">
              <a:avLst/>
            </a:prstGeom>
          </p:spPr>
          <p:txBody>
            <a:bodyPr lIns="0" tIns="0" rIns="0" bIns="0" rtlCol="0" anchor="t">
              <a:spAutoFit/>
            </a:bodyPr>
            <a:lstStyle/>
            <a:p>
              <a:pPr algn="l">
                <a:lnSpc>
                  <a:spcPts val="9440"/>
                </a:lnSpc>
              </a:pPr>
              <a:r>
                <a:rPr lang="en-US" sz="8000" b="1">
                  <a:solidFill>
                    <a:srgbClr val="FFFFFF"/>
                  </a:solidFill>
                  <a:latin typeface="HK Grotesk Bold" panose="00000800000000000000"/>
                  <a:ea typeface="HK Grotesk Bold" panose="00000800000000000000"/>
                  <a:cs typeface="HK Grotesk Bold" panose="00000800000000000000"/>
                  <a:sym typeface="HK Grotesk Bold" panose="00000800000000000000"/>
                </a:rPr>
                <a:t>IPv6工业互联网的应用案例</a:t>
              </a:r>
            </a:p>
            <a:p>
              <a:pPr algn="l">
                <a:lnSpc>
                  <a:spcPts val="9440"/>
                </a:lnSpc>
              </a:pPr>
              <a:endParaRPr lang="en-US" sz="8000" b="1">
                <a:solidFill>
                  <a:srgbClr val="FFFFFF"/>
                </a:solidFill>
                <a:latin typeface="HK Grotesk Bold" panose="00000800000000000000"/>
                <a:ea typeface="HK Grotesk Bold" panose="00000800000000000000"/>
                <a:cs typeface="HK Grotesk Bold" panose="00000800000000000000"/>
                <a:sym typeface="HK Grotesk Bold" panose="00000800000000000000"/>
              </a:endParaRPr>
            </a:p>
          </p:txBody>
        </p:sp>
        <p:sp>
          <p:nvSpPr>
            <p:cNvPr id="7" name="TextBox 7"/>
            <p:cNvSpPr txBox="1"/>
            <p:nvPr/>
          </p:nvSpPr>
          <p:spPr>
            <a:xfrm>
              <a:off x="0" y="0"/>
              <a:ext cx="2831648" cy="1378756"/>
            </a:xfrm>
            <a:prstGeom prst="rect">
              <a:avLst/>
            </a:prstGeom>
          </p:spPr>
          <p:txBody>
            <a:bodyPr lIns="0" tIns="0" rIns="0" bIns="0" rtlCol="0" anchor="t">
              <a:spAutoFit/>
            </a:bodyPr>
            <a:lstStyle/>
            <a:p>
              <a:pPr marL="0" lvl="0" indent="0" algn="l">
                <a:lnSpc>
                  <a:spcPts val="8115"/>
                </a:lnSpc>
                <a:spcBef>
                  <a:spcPct val="0"/>
                </a:spcBef>
              </a:pPr>
              <a:r>
                <a:rPr lang="en-US" sz="6875" b="1" u="none">
                  <a:solidFill>
                    <a:srgbClr val="FFFFFF">
                      <a:alpha val="60000"/>
                    </a:srgbClr>
                  </a:solidFill>
                  <a:latin typeface="HK Grotesk Bold" panose="00000800000000000000"/>
                  <a:ea typeface="HK Grotesk Bold" panose="00000800000000000000"/>
                  <a:cs typeface="HK Grotesk Bold" panose="00000800000000000000"/>
                  <a:sym typeface="HK Grotesk Bold" panose="00000800000000000000"/>
                </a:rPr>
                <a:t>04</a:t>
              </a:r>
            </a:p>
          </p:txBody>
        </p:sp>
        <p:sp>
          <p:nvSpPr>
            <p:cNvPr id="8" name="TextBox 8"/>
            <p:cNvSpPr txBox="1"/>
            <p:nvPr/>
          </p:nvSpPr>
          <p:spPr>
            <a:xfrm>
              <a:off x="0" y="7643858"/>
              <a:ext cx="8489086" cy="1518813"/>
            </a:xfrm>
            <a:prstGeom prst="rect">
              <a:avLst/>
            </a:prstGeom>
          </p:spPr>
          <p:txBody>
            <a:bodyPr lIns="0" tIns="0" rIns="0" bIns="0" rtlCol="0" anchor="t">
              <a:spAutoFit/>
            </a:bodyPr>
            <a:lstStyle/>
            <a:p>
              <a:pPr algn="l">
                <a:lnSpc>
                  <a:spcPts val="4675"/>
                </a:lnSpc>
                <a:spcBef>
                  <a:spcPct val="0"/>
                </a:spcBef>
              </a:pPr>
              <a:r>
                <a:rPr lang="en-US" sz="3340" spc="-33">
                  <a:solidFill>
                    <a:srgbClr val="FFFFFF"/>
                  </a:solidFill>
                  <a:latin typeface="Assistant" panose="00000500000000000000"/>
                  <a:ea typeface="Assistant" panose="00000500000000000000"/>
                  <a:cs typeface="Assistant" panose="00000500000000000000"/>
                  <a:sym typeface="Assistant" panose="00000500000000000000"/>
                </a:rPr>
                <a:t>基于IPv6与AI工业生产识别系统与基于IPv6与AI工业报警系统</a:t>
              </a: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4494633">
            <a:off x="-2022061" y="8242530"/>
            <a:ext cx="4315504" cy="4088940"/>
          </a:xfrm>
          <a:custGeom>
            <a:avLst/>
            <a:gdLst/>
            <a:ahLst/>
            <a:cxnLst/>
            <a:rect l="l" t="t" r="r" b="b"/>
            <a:pathLst>
              <a:path w="4315504" h="4088940">
                <a:moveTo>
                  <a:pt x="0" y="0"/>
                </a:moveTo>
                <a:lnTo>
                  <a:pt x="4315504" y="0"/>
                </a:lnTo>
                <a:lnTo>
                  <a:pt x="4315504" y="4088940"/>
                </a:lnTo>
                <a:lnTo>
                  <a:pt x="0" y="4088940"/>
                </a:lnTo>
                <a:lnTo>
                  <a:pt x="0" y="0"/>
                </a:lnTo>
                <a:close/>
              </a:path>
            </a:pathLst>
          </a:custGeom>
          <a:blipFill>
            <a:blip r:embed="rId2"/>
            <a:stretch>
              <a:fillRect/>
            </a:stretch>
          </a:blipFill>
        </p:spPr>
        <p:txBody>
          <a:bodyPr/>
          <a:lstStyle/>
          <a:p>
            <a:endParaRPr lang="zh-CN" altLang="en-US"/>
          </a:p>
        </p:txBody>
      </p:sp>
      <p:sp>
        <p:nvSpPr>
          <p:cNvPr id="3" name="Freeform 3"/>
          <p:cNvSpPr/>
          <p:nvPr/>
        </p:nvSpPr>
        <p:spPr>
          <a:xfrm rot="313119">
            <a:off x="15158388" y="-1579634"/>
            <a:ext cx="5214256" cy="4986132"/>
          </a:xfrm>
          <a:custGeom>
            <a:avLst/>
            <a:gdLst/>
            <a:ahLst/>
            <a:cxnLst/>
            <a:rect l="l" t="t" r="r" b="b"/>
            <a:pathLst>
              <a:path w="5214256" h="4986132">
                <a:moveTo>
                  <a:pt x="0" y="0"/>
                </a:moveTo>
                <a:lnTo>
                  <a:pt x="5214256" y="0"/>
                </a:lnTo>
                <a:lnTo>
                  <a:pt x="5214256" y="4986132"/>
                </a:lnTo>
                <a:lnTo>
                  <a:pt x="0" y="4986132"/>
                </a:lnTo>
                <a:lnTo>
                  <a:pt x="0" y="0"/>
                </a:lnTo>
                <a:close/>
              </a:path>
            </a:pathLst>
          </a:custGeom>
          <a:blipFill>
            <a:blip r:embed="rId3"/>
            <a:stretch>
              <a:fillRect/>
            </a:stretch>
          </a:blipFill>
        </p:spPr>
        <p:txBody>
          <a:bodyPr/>
          <a:lstStyle/>
          <a:p>
            <a:endParaRPr lang="zh-CN" altLang="en-US"/>
          </a:p>
        </p:txBody>
      </p:sp>
      <p:sp>
        <p:nvSpPr>
          <p:cNvPr id="4" name="Freeform 4"/>
          <p:cNvSpPr/>
          <p:nvPr/>
        </p:nvSpPr>
        <p:spPr>
          <a:xfrm>
            <a:off x="1804747" y="3681295"/>
            <a:ext cx="7692871" cy="5577005"/>
          </a:xfrm>
          <a:custGeom>
            <a:avLst/>
            <a:gdLst/>
            <a:ahLst/>
            <a:cxnLst/>
            <a:rect l="l" t="t" r="r" b="b"/>
            <a:pathLst>
              <a:path w="7692871" h="5577005">
                <a:moveTo>
                  <a:pt x="0" y="0"/>
                </a:moveTo>
                <a:lnTo>
                  <a:pt x="7692871" y="0"/>
                </a:lnTo>
                <a:lnTo>
                  <a:pt x="7692871" y="5577005"/>
                </a:lnTo>
                <a:lnTo>
                  <a:pt x="0" y="5577005"/>
                </a:lnTo>
                <a:lnTo>
                  <a:pt x="0" y="0"/>
                </a:lnTo>
                <a:close/>
              </a:path>
            </a:pathLst>
          </a:custGeom>
          <a:blipFill>
            <a:blip r:embed="rId4"/>
            <a:stretch>
              <a:fillRect/>
            </a:stretch>
          </a:blipFill>
        </p:spPr>
        <p:txBody>
          <a:bodyPr/>
          <a:lstStyle/>
          <a:p>
            <a:endParaRPr lang="zh-CN" altLang="en-US"/>
          </a:p>
        </p:txBody>
      </p:sp>
      <p:sp>
        <p:nvSpPr>
          <p:cNvPr id="5" name="TextBox 5"/>
          <p:cNvSpPr txBox="1"/>
          <p:nvPr/>
        </p:nvSpPr>
        <p:spPr>
          <a:xfrm>
            <a:off x="1028700" y="1038225"/>
            <a:ext cx="12908564" cy="1056311"/>
          </a:xfrm>
          <a:prstGeom prst="rect">
            <a:avLst/>
          </a:prstGeom>
        </p:spPr>
        <p:txBody>
          <a:bodyPr lIns="0" tIns="0" rIns="0" bIns="0" rtlCol="0" anchor="t">
            <a:spAutoFit/>
          </a:bodyPr>
          <a:lstStyle/>
          <a:p>
            <a:pPr algn="ctr">
              <a:lnSpc>
                <a:spcPts val="8345"/>
              </a:lnSpc>
            </a:pPr>
            <a:r>
              <a:rPr lang="en-US" sz="7070" b="1">
                <a:solidFill>
                  <a:srgbClr val="000000"/>
                </a:solidFill>
                <a:latin typeface="HK Grotesk Bold" panose="00000800000000000000"/>
                <a:ea typeface="HK Grotesk Bold" panose="00000800000000000000"/>
                <a:cs typeface="HK Grotesk Bold" panose="00000800000000000000"/>
                <a:sym typeface="HK Grotesk Bold" panose="00000800000000000000"/>
              </a:rPr>
              <a:t>基于IPv6与AI工业生产识别系统</a:t>
            </a:r>
          </a:p>
        </p:txBody>
      </p:sp>
      <p:sp>
        <p:nvSpPr>
          <p:cNvPr id="6" name="TextBox 6"/>
          <p:cNvSpPr txBox="1"/>
          <p:nvPr/>
        </p:nvSpPr>
        <p:spPr>
          <a:xfrm>
            <a:off x="3340100" y="2386965"/>
            <a:ext cx="4845050" cy="933450"/>
          </a:xfrm>
          <a:prstGeom prst="rect">
            <a:avLst/>
          </a:prstGeom>
        </p:spPr>
        <p:txBody>
          <a:bodyPr wrap="square" lIns="0" tIns="0" rIns="0" bIns="0" rtlCol="0" anchor="t">
            <a:spAutoFit/>
          </a:bodyPr>
          <a:lstStyle/>
          <a:p>
            <a:pPr algn="ctr">
              <a:lnSpc>
                <a:spcPts val="7280"/>
              </a:lnSpc>
            </a:pPr>
            <a:r>
              <a:rPr lang="en-US" sz="52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系统的网络结构</a:t>
            </a:r>
          </a:p>
        </p:txBody>
      </p:sp>
      <p:sp>
        <p:nvSpPr>
          <p:cNvPr id="7" name="TextBox 7"/>
          <p:cNvSpPr txBox="1"/>
          <p:nvPr/>
        </p:nvSpPr>
        <p:spPr>
          <a:xfrm>
            <a:off x="12145010" y="2386965"/>
            <a:ext cx="2850515" cy="933450"/>
          </a:xfrm>
          <a:prstGeom prst="rect">
            <a:avLst/>
          </a:prstGeom>
        </p:spPr>
        <p:txBody>
          <a:bodyPr wrap="square" lIns="0" tIns="0" rIns="0" bIns="0" rtlCol="0" anchor="t">
            <a:spAutoFit/>
          </a:bodyPr>
          <a:lstStyle/>
          <a:p>
            <a:pPr algn="ctr">
              <a:lnSpc>
                <a:spcPts val="7280"/>
              </a:lnSpc>
            </a:pPr>
            <a:r>
              <a:rPr lang="en-US" sz="52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系统描述</a:t>
            </a:r>
          </a:p>
        </p:txBody>
      </p:sp>
      <p:sp>
        <p:nvSpPr>
          <p:cNvPr id="8" name="TextBox 8"/>
          <p:cNvSpPr txBox="1"/>
          <p:nvPr/>
        </p:nvSpPr>
        <p:spPr>
          <a:xfrm>
            <a:off x="9824493" y="3436402"/>
            <a:ext cx="7434807" cy="5990590"/>
          </a:xfrm>
          <a:prstGeom prst="rect">
            <a:avLst/>
          </a:prstGeom>
        </p:spPr>
        <p:txBody>
          <a:bodyPr lIns="0" tIns="0" rIns="0" bIns="0" rtlCol="0" anchor="t">
            <a:spAutoFit/>
          </a:bodyPr>
          <a:lstStyle/>
          <a:p>
            <a:pPr algn="l">
              <a:lnSpc>
                <a:spcPts val="4760"/>
              </a:lnSpc>
            </a:pPr>
            <a:r>
              <a:rPr lang="en-US" sz="34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 系统采用计算机视觉技术和深度学习框架实现物品识别。通过IPv6协议，保证系统的广泛联网能力和数据传输效率。其基本思路为通过摄像头捕获工业生产线上的物品图像，并实时处理。使用深度学习算法对物品进行识别和分类。通过IPv6网络传输识别结果，结合报警和反馈机制，确保生产过程的智能化和自动化。</a:t>
            </a:r>
          </a:p>
          <a:p>
            <a:pPr algn="ctr">
              <a:lnSpc>
                <a:spcPts val="4760"/>
              </a:lnSpc>
            </a:pPr>
            <a:endParaRPr lang="en-US" sz="34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684961" y="0"/>
            <a:ext cx="11462551" cy="10287000"/>
          </a:xfrm>
          <a:custGeom>
            <a:avLst/>
            <a:gdLst/>
            <a:ahLst/>
            <a:cxnLst/>
            <a:rect l="l" t="t" r="r" b="b"/>
            <a:pathLst>
              <a:path w="11462551" h="10287000">
                <a:moveTo>
                  <a:pt x="0" y="0"/>
                </a:moveTo>
                <a:lnTo>
                  <a:pt x="11462551" y="0"/>
                </a:lnTo>
                <a:lnTo>
                  <a:pt x="11462551" y="10287000"/>
                </a:lnTo>
                <a:lnTo>
                  <a:pt x="0" y="10287000"/>
                </a:lnTo>
                <a:lnTo>
                  <a:pt x="0" y="0"/>
                </a:lnTo>
                <a:close/>
              </a:path>
            </a:pathLst>
          </a:custGeom>
          <a:blipFill>
            <a:blip r:embed="rId2"/>
            <a:stretch>
              <a:fillRect r="-19659"/>
            </a:stretch>
          </a:blipFill>
        </p:spPr>
        <p:txBody>
          <a:bodyPr/>
          <a:lstStyle/>
          <a:p>
            <a:endParaRPr lang="zh-CN" altLang="en-US"/>
          </a:p>
        </p:txBody>
      </p:sp>
      <p:sp>
        <p:nvSpPr>
          <p:cNvPr id="3" name="TextBox 3"/>
          <p:cNvSpPr txBox="1"/>
          <p:nvPr/>
        </p:nvSpPr>
        <p:spPr>
          <a:xfrm>
            <a:off x="9144000" y="505307"/>
            <a:ext cx="8115300" cy="1056311"/>
          </a:xfrm>
          <a:prstGeom prst="rect">
            <a:avLst/>
          </a:prstGeom>
        </p:spPr>
        <p:txBody>
          <a:bodyPr lIns="0" tIns="0" rIns="0" bIns="0" rtlCol="0" anchor="t">
            <a:spAutoFit/>
          </a:bodyPr>
          <a:lstStyle/>
          <a:p>
            <a:pPr algn="l">
              <a:lnSpc>
                <a:spcPts val="8345"/>
              </a:lnSpc>
            </a:pPr>
            <a:r>
              <a:rPr lang="en-US" sz="7070" b="1">
                <a:solidFill>
                  <a:srgbClr val="000000"/>
                </a:solidFill>
                <a:latin typeface="HK Grotesk Bold" panose="00000800000000000000"/>
                <a:ea typeface="HK Grotesk Bold" panose="00000800000000000000"/>
                <a:cs typeface="HK Grotesk Bold" panose="00000800000000000000"/>
                <a:sym typeface="HK Grotesk Bold" panose="00000800000000000000"/>
              </a:rPr>
              <a:t>系统创新点</a:t>
            </a:r>
          </a:p>
        </p:txBody>
      </p:sp>
      <p:sp>
        <p:nvSpPr>
          <p:cNvPr id="4" name="TextBox 4"/>
          <p:cNvSpPr txBox="1"/>
          <p:nvPr/>
        </p:nvSpPr>
        <p:spPr>
          <a:xfrm>
            <a:off x="9144000" y="2924530"/>
            <a:ext cx="8115300" cy="2990215"/>
          </a:xfrm>
          <a:prstGeom prst="rect">
            <a:avLst/>
          </a:prstGeom>
        </p:spPr>
        <p:txBody>
          <a:bodyPr lIns="0" tIns="0" rIns="0" bIns="0" rtlCol="0" anchor="t">
            <a:spAutoFit/>
          </a:bodyPr>
          <a:lstStyle/>
          <a:p>
            <a:pPr algn="l">
              <a:lnSpc>
                <a:spcPts val="4760"/>
              </a:lnSpc>
            </a:pPr>
            <a:r>
              <a:rPr lang="en-US" sz="34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 项目独特之处之一在于结合IPv6协议和人工智能技术，利用IPv6的广泛设备连接和高效数据传输能力，支持大规模工业设备的接入与物品识别，实现生产自动化。</a:t>
            </a:r>
          </a:p>
          <a:p>
            <a:pPr marL="0" lvl="0" indent="0" algn="l">
              <a:lnSpc>
                <a:spcPts val="4760"/>
              </a:lnSpc>
              <a:spcBef>
                <a:spcPct val="0"/>
              </a:spcBef>
            </a:pPr>
            <a:endParaRPr lang="en-US" sz="34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endParaRPr>
          </a:p>
        </p:txBody>
      </p:sp>
      <p:sp>
        <p:nvSpPr>
          <p:cNvPr id="5" name="TextBox 5"/>
          <p:cNvSpPr txBox="1"/>
          <p:nvPr/>
        </p:nvSpPr>
        <p:spPr>
          <a:xfrm>
            <a:off x="9144000" y="1780477"/>
            <a:ext cx="7072670" cy="896620"/>
          </a:xfrm>
          <a:prstGeom prst="rect">
            <a:avLst/>
          </a:prstGeom>
        </p:spPr>
        <p:txBody>
          <a:bodyPr lIns="0" tIns="0" rIns="0" bIns="0" rtlCol="0" anchor="t">
            <a:spAutoFit/>
          </a:bodyPr>
          <a:lstStyle/>
          <a:p>
            <a:pPr marL="0" lvl="0" indent="0" algn="ctr">
              <a:lnSpc>
                <a:spcPts val="7280"/>
              </a:lnSpc>
              <a:spcBef>
                <a:spcPct val="0"/>
              </a:spcBef>
            </a:pPr>
            <a:r>
              <a:rPr lang="en-US" sz="52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1.IPv6与AI技术的结合：</a:t>
            </a:r>
          </a:p>
        </p:txBody>
      </p:sp>
      <p:sp>
        <p:nvSpPr>
          <p:cNvPr id="6" name="TextBox 6"/>
          <p:cNvSpPr txBox="1"/>
          <p:nvPr/>
        </p:nvSpPr>
        <p:spPr>
          <a:xfrm>
            <a:off x="9144000" y="5809970"/>
            <a:ext cx="5163264" cy="896620"/>
          </a:xfrm>
          <a:prstGeom prst="rect">
            <a:avLst/>
          </a:prstGeom>
        </p:spPr>
        <p:txBody>
          <a:bodyPr lIns="0" tIns="0" rIns="0" bIns="0" rtlCol="0" anchor="t">
            <a:spAutoFit/>
          </a:bodyPr>
          <a:lstStyle/>
          <a:p>
            <a:pPr marL="0" lvl="0" indent="0" algn="ctr">
              <a:lnSpc>
                <a:spcPts val="7280"/>
              </a:lnSpc>
              <a:spcBef>
                <a:spcPct val="0"/>
              </a:spcBef>
            </a:pPr>
            <a:r>
              <a:rPr lang="en-US" sz="52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2.实时反馈机制：</a:t>
            </a:r>
          </a:p>
        </p:txBody>
      </p:sp>
      <p:sp>
        <p:nvSpPr>
          <p:cNvPr id="7" name="TextBox 7"/>
          <p:cNvSpPr txBox="1"/>
          <p:nvPr/>
        </p:nvSpPr>
        <p:spPr>
          <a:xfrm>
            <a:off x="9144000" y="6944715"/>
            <a:ext cx="8115300" cy="2390140"/>
          </a:xfrm>
          <a:prstGeom prst="rect">
            <a:avLst/>
          </a:prstGeom>
        </p:spPr>
        <p:txBody>
          <a:bodyPr lIns="0" tIns="0" rIns="0" bIns="0" rtlCol="0" anchor="t">
            <a:spAutoFit/>
          </a:bodyPr>
          <a:lstStyle/>
          <a:p>
            <a:pPr algn="l">
              <a:lnSpc>
                <a:spcPts val="4760"/>
              </a:lnSpc>
            </a:pPr>
            <a:r>
              <a:rPr lang="en-US" sz="34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 系统具备实时反馈能力，当检测到异常时，能够立即通知生产线进行调整，减少生产损失并优化流程。</a:t>
            </a:r>
          </a:p>
          <a:p>
            <a:pPr marL="0" lvl="0" indent="0" algn="ctr">
              <a:lnSpc>
                <a:spcPts val="4760"/>
              </a:lnSpc>
              <a:spcBef>
                <a:spcPct val="0"/>
              </a:spcBef>
            </a:pPr>
            <a:endParaRPr lang="en-US" sz="34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6148233">
            <a:off x="12976018" y="3273608"/>
            <a:ext cx="6861060" cy="6560888"/>
          </a:xfrm>
          <a:custGeom>
            <a:avLst/>
            <a:gdLst/>
            <a:ahLst/>
            <a:cxnLst/>
            <a:rect l="l" t="t" r="r" b="b"/>
            <a:pathLst>
              <a:path w="6861060" h="6560888">
                <a:moveTo>
                  <a:pt x="0" y="0"/>
                </a:moveTo>
                <a:lnTo>
                  <a:pt x="6861060" y="0"/>
                </a:lnTo>
                <a:lnTo>
                  <a:pt x="6861060" y="6560888"/>
                </a:lnTo>
                <a:lnTo>
                  <a:pt x="0" y="6560888"/>
                </a:lnTo>
                <a:lnTo>
                  <a:pt x="0" y="0"/>
                </a:lnTo>
                <a:close/>
              </a:path>
            </a:pathLst>
          </a:custGeom>
          <a:blipFill>
            <a:blip r:embed="rId2"/>
            <a:stretch>
              <a:fillRect/>
            </a:stretch>
          </a:blipFill>
        </p:spPr>
        <p:txBody>
          <a:bodyPr/>
          <a:lstStyle/>
          <a:p>
            <a:endParaRPr lang="zh-CN" altLang="en-US"/>
          </a:p>
        </p:txBody>
      </p:sp>
      <p:sp>
        <p:nvSpPr>
          <p:cNvPr id="3" name="Freeform 3"/>
          <p:cNvSpPr/>
          <p:nvPr/>
        </p:nvSpPr>
        <p:spPr>
          <a:xfrm>
            <a:off x="9553664" y="1424623"/>
            <a:ext cx="5525229" cy="7065668"/>
          </a:xfrm>
          <a:custGeom>
            <a:avLst/>
            <a:gdLst/>
            <a:ahLst/>
            <a:cxnLst/>
            <a:rect l="l" t="t" r="r" b="b"/>
            <a:pathLst>
              <a:path w="5525229" h="7065668">
                <a:moveTo>
                  <a:pt x="0" y="0"/>
                </a:moveTo>
                <a:lnTo>
                  <a:pt x="5525229" y="0"/>
                </a:lnTo>
                <a:lnTo>
                  <a:pt x="5525229" y="7065667"/>
                </a:lnTo>
                <a:lnTo>
                  <a:pt x="0" y="7065667"/>
                </a:lnTo>
                <a:lnTo>
                  <a:pt x="0" y="0"/>
                </a:lnTo>
                <a:close/>
              </a:path>
            </a:pathLst>
          </a:custGeom>
          <a:blipFill>
            <a:blip r:embed="rId3">
              <a:alphaModFix amt="99000"/>
            </a:blip>
            <a:stretch>
              <a:fillRect l="-20213" t="-22281" r="-4772" b="-8034"/>
            </a:stretch>
          </a:blipFill>
        </p:spPr>
        <p:txBody>
          <a:bodyPr/>
          <a:lstStyle/>
          <a:p>
            <a:endParaRPr lang="zh-CN" altLang="en-US"/>
          </a:p>
        </p:txBody>
      </p:sp>
      <p:sp>
        <p:nvSpPr>
          <p:cNvPr id="4" name="Freeform 4"/>
          <p:cNvSpPr/>
          <p:nvPr/>
        </p:nvSpPr>
        <p:spPr>
          <a:xfrm rot="9490257">
            <a:off x="7989172" y="8611142"/>
            <a:ext cx="2546291" cy="2412611"/>
          </a:xfrm>
          <a:custGeom>
            <a:avLst/>
            <a:gdLst/>
            <a:ahLst/>
            <a:cxnLst/>
            <a:rect l="l" t="t" r="r" b="b"/>
            <a:pathLst>
              <a:path w="2546291" h="2412611">
                <a:moveTo>
                  <a:pt x="0" y="0"/>
                </a:moveTo>
                <a:lnTo>
                  <a:pt x="2546291" y="0"/>
                </a:lnTo>
                <a:lnTo>
                  <a:pt x="2546291" y="2412611"/>
                </a:lnTo>
                <a:lnTo>
                  <a:pt x="0" y="2412611"/>
                </a:lnTo>
                <a:lnTo>
                  <a:pt x="0" y="0"/>
                </a:lnTo>
                <a:close/>
              </a:path>
            </a:pathLst>
          </a:custGeom>
          <a:blipFill>
            <a:blip r:embed="rId4"/>
            <a:stretch>
              <a:fillRect/>
            </a:stretch>
          </a:blipFill>
        </p:spPr>
        <p:txBody>
          <a:bodyPr/>
          <a:lstStyle/>
          <a:p>
            <a:endParaRPr lang="zh-CN" altLang="en-US"/>
          </a:p>
        </p:txBody>
      </p:sp>
      <p:sp>
        <p:nvSpPr>
          <p:cNvPr id="5" name="Freeform 5"/>
          <p:cNvSpPr/>
          <p:nvPr/>
        </p:nvSpPr>
        <p:spPr>
          <a:xfrm>
            <a:off x="11564986" y="-3282418"/>
            <a:ext cx="7027814" cy="6254754"/>
          </a:xfrm>
          <a:custGeom>
            <a:avLst/>
            <a:gdLst/>
            <a:ahLst/>
            <a:cxnLst/>
            <a:rect l="l" t="t" r="r" b="b"/>
            <a:pathLst>
              <a:path w="7027814" h="6254754">
                <a:moveTo>
                  <a:pt x="0" y="0"/>
                </a:moveTo>
                <a:lnTo>
                  <a:pt x="7027814" y="0"/>
                </a:lnTo>
                <a:lnTo>
                  <a:pt x="7027814" y="6254755"/>
                </a:lnTo>
                <a:lnTo>
                  <a:pt x="0" y="6254755"/>
                </a:lnTo>
                <a:lnTo>
                  <a:pt x="0" y="0"/>
                </a:lnTo>
                <a:close/>
              </a:path>
            </a:pathLst>
          </a:custGeom>
          <a:blipFill>
            <a:blip r:embed="rId5"/>
            <a:stretch>
              <a:fillRect/>
            </a:stretch>
          </a:blipFill>
        </p:spPr>
        <p:txBody>
          <a:bodyPr/>
          <a:lstStyle/>
          <a:p>
            <a:endParaRPr lang="zh-CN" altLang="en-US"/>
          </a:p>
        </p:txBody>
      </p:sp>
      <p:sp>
        <p:nvSpPr>
          <p:cNvPr id="6" name="TextBox 6"/>
          <p:cNvSpPr txBox="1"/>
          <p:nvPr/>
        </p:nvSpPr>
        <p:spPr>
          <a:xfrm>
            <a:off x="1028700" y="2079965"/>
            <a:ext cx="8115300" cy="2990215"/>
          </a:xfrm>
          <a:prstGeom prst="rect">
            <a:avLst/>
          </a:prstGeom>
        </p:spPr>
        <p:txBody>
          <a:bodyPr lIns="0" tIns="0" rIns="0" bIns="0" rtlCol="0" anchor="t">
            <a:spAutoFit/>
          </a:bodyPr>
          <a:lstStyle/>
          <a:p>
            <a:pPr algn="l">
              <a:lnSpc>
                <a:spcPts val="4760"/>
              </a:lnSpc>
            </a:pPr>
            <a:r>
              <a:rPr lang="en-US" sz="34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 通过结合边缘计算技术，减少对中心服务器的依赖，将部分数据处理任务在本地设备上完成，提高响应速度，优化网络资源使用。</a:t>
            </a:r>
          </a:p>
          <a:p>
            <a:pPr marL="0" lvl="0" indent="0" algn="l">
              <a:lnSpc>
                <a:spcPts val="4760"/>
              </a:lnSpc>
              <a:spcBef>
                <a:spcPct val="0"/>
              </a:spcBef>
            </a:pPr>
            <a:endParaRPr lang="en-US" sz="34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endParaRPr>
          </a:p>
        </p:txBody>
      </p:sp>
      <p:sp>
        <p:nvSpPr>
          <p:cNvPr id="7" name="TextBox 7"/>
          <p:cNvSpPr txBox="1"/>
          <p:nvPr/>
        </p:nvSpPr>
        <p:spPr>
          <a:xfrm>
            <a:off x="1028700" y="923925"/>
            <a:ext cx="5163264" cy="896620"/>
          </a:xfrm>
          <a:prstGeom prst="rect">
            <a:avLst/>
          </a:prstGeom>
        </p:spPr>
        <p:txBody>
          <a:bodyPr lIns="0" tIns="0" rIns="0" bIns="0" rtlCol="0" anchor="t">
            <a:spAutoFit/>
          </a:bodyPr>
          <a:lstStyle/>
          <a:p>
            <a:pPr marL="0" lvl="0" indent="0" algn="ctr">
              <a:lnSpc>
                <a:spcPts val="7280"/>
              </a:lnSpc>
              <a:spcBef>
                <a:spcPct val="0"/>
              </a:spcBef>
            </a:pPr>
            <a:r>
              <a:rPr lang="en-US" sz="52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3.支持边缘计算：</a:t>
            </a:r>
          </a:p>
        </p:txBody>
      </p:sp>
      <p:sp>
        <p:nvSpPr>
          <p:cNvPr id="8" name="TextBox 8"/>
          <p:cNvSpPr txBox="1"/>
          <p:nvPr/>
        </p:nvSpPr>
        <p:spPr>
          <a:xfrm>
            <a:off x="1028700" y="5038725"/>
            <a:ext cx="5823585" cy="896620"/>
          </a:xfrm>
          <a:prstGeom prst="rect">
            <a:avLst/>
          </a:prstGeom>
        </p:spPr>
        <p:txBody>
          <a:bodyPr lIns="0" tIns="0" rIns="0" bIns="0" rtlCol="0" anchor="t">
            <a:spAutoFit/>
          </a:bodyPr>
          <a:lstStyle/>
          <a:p>
            <a:pPr marL="0" lvl="0" indent="0" algn="ctr">
              <a:lnSpc>
                <a:spcPts val="7280"/>
              </a:lnSpc>
              <a:spcBef>
                <a:spcPct val="0"/>
              </a:spcBef>
            </a:pPr>
            <a:r>
              <a:rPr lang="en-US" sz="52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4.自动化质量监控：</a:t>
            </a:r>
          </a:p>
        </p:txBody>
      </p:sp>
      <p:sp>
        <p:nvSpPr>
          <p:cNvPr id="9" name="TextBox 9"/>
          <p:cNvSpPr txBox="1"/>
          <p:nvPr/>
        </p:nvSpPr>
        <p:spPr>
          <a:xfrm>
            <a:off x="1028700" y="6100150"/>
            <a:ext cx="8115300" cy="2390140"/>
          </a:xfrm>
          <a:prstGeom prst="rect">
            <a:avLst/>
          </a:prstGeom>
        </p:spPr>
        <p:txBody>
          <a:bodyPr lIns="0" tIns="0" rIns="0" bIns="0" rtlCol="0" anchor="t">
            <a:spAutoFit/>
          </a:bodyPr>
          <a:lstStyle/>
          <a:p>
            <a:pPr algn="l">
              <a:lnSpc>
                <a:spcPts val="4760"/>
              </a:lnSpc>
            </a:pPr>
            <a:r>
              <a:rPr lang="en-US" sz="34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 系统通过实时图像处理和深度学习，能够自动检测流水线上产品的质量，及时识别缺陷并进行反馈，减少人工检查的误差。</a:t>
            </a:r>
          </a:p>
          <a:p>
            <a:pPr marL="0" lvl="0" indent="0" algn="ctr">
              <a:lnSpc>
                <a:spcPts val="4760"/>
              </a:lnSpc>
              <a:spcBef>
                <a:spcPct val="0"/>
              </a:spcBef>
            </a:pPr>
            <a:endParaRPr lang="en-US" sz="34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684961" y="0"/>
            <a:ext cx="11462551" cy="10287000"/>
          </a:xfrm>
          <a:custGeom>
            <a:avLst/>
            <a:gdLst/>
            <a:ahLst/>
            <a:cxnLst/>
            <a:rect l="l" t="t" r="r" b="b"/>
            <a:pathLst>
              <a:path w="11462551" h="10287000">
                <a:moveTo>
                  <a:pt x="0" y="0"/>
                </a:moveTo>
                <a:lnTo>
                  <a:pt x="11462551" y="0"/>
                </a:lnTo>
                <a:lnTo>
                  <a:pt x="11462551" y="10287000"/>
                </a:lnTo>
                <a:lnTo>
                  <a:pt x="0" y="10287000"/>
                </a:lnTo>
                <a:lnTo>
                  <a:pt x="0" y="0"/>
                </a:lnTo>
                <a:close/>
              </a:path>
            </a:pathLst>
          </a:custGeom>
          <a:blipFill>
            <a:blip r:embed="rId2"/>
            <a:stretch>
              <a:fillRect r="-19659"/>
            </a:stretch>
          </a:blipFill>
        </p:spPr>
        <p:txBody>
          <a:bodyPr/>
          <a:lstStyle/>
          <a:p>
            <a:endParaRPr lang="zh-CN" altLang="en-US"/>
          </a:p>
        </p:txBody>
      </p:sp>
      <p:sp>
        <p:nvSpPr>
          <p:cNvPr id="3" name="Freeform 3"/>
          <p:cNvSpPr/>
          <p:nvPr/>
        </p:nvSpPr>
        <p:spPr>
          <a:xfrm>
            <a:off x="0" y="42564"/>
            <a:ext cx="8777590" cy="10244436"/>
          </a:xfrm>
          <a:custGeom>
            <a:avLst/>
            <a:gdLst/>
            <a:ahLst/>
            <a:cxnLst/>
            <a:rect l="l" t="t" r="r" b="b"/>
            <a:pathLst>
              <a:path w="8777590" h="10244436">
                <a:moveTo>
                  <a:pt x="0" y="0"/>
                </a:moveTo>
                <a:lnTo>
                  <a:pt x="8777590" y="0"/>
                </a:lnTo>
                <a:lnTo>
                  <a:pt x="8777590" y="10244436"/>
                </a:lnTo>
                <a:lnTo>
                  <a:pt x="0" y="10244436"/>
                </a:lnTo>
                <a:lnTo>
                  <a:pt x="0" y="0"/>
                </a:lnTo>
                <a:close/>
              </a:path>
            </a:pathLst>
          </a:custGeom>
          <a:blipFill>
            <a:blip r:embed="rId3"/>
            <a:stretch>
              <a:fillRect l="-17570" t="-4552" r="-227550" b="-16686"/>
            </a:stretch>
          </a:blipFill>
        </p:spPr>
        <p:txBody>
          <a:bodyPr/>
          <a:lstStyle/>
          <a:p>
            <a:endParaRPr lang="zh-CN" altLang="en-US"/>
          </a:p>
        </p:txBody>
      </p:sp>
      <p:sp>
        <p:nvSpPr>
          <p:cNvPr id="4" name="TextBox 4"/>
          <p:cNvSpPr txBox="1"/>
          <p:nvPr/>
        </p:nvSpPr>
        <p:spPr>
          <a:xfrm>
            <a:off x="9144000" y="495782"/>
            <a:ext cx="8115300" cy="2094189"/>
          </a:xfrm>
          <a:prstGeom prst="rect">
            <a:avLst/>
          </a:prstGeom>
        </p:spPr>
        <p:txBody>
          <a:bodyPr lIns="0" tIns="0" rIns="0" bIns="0" rtlCol="0" anchor="t">
            <a:spAutoFit/>
          </a:bodyPr>
          <a:lstStyle/>
          <a:p>
            <a:pPr algn="l">
              <a:lnSpc>
                <a:spcPts val="8240"/>
              </a:lnSpc>
            </a:pPr>
            <a:r>
              <a:rPr lang="en-US" sz="6985" b="1">
                <a:solidFill>
                  <a:srgbClr val="000000"/>
                </a:solidFill>
                <a:latin typeface="HK Grotesk Bold" panose="00000800000000000000"/>
                <a:ea typeface="HK Grotesk Bold" panose="00000800000000000000"/>
                <a:cs typeface="HK Grotesk Bold" panose="00000800000000000000"/>
                <a:sym typeface="HK Grotesk Bold" panose="00000800000000000000"/>
              </a:rPr>
              <a:t>项目优势</a:t>
            </a:r>
          </a:p>
          <a:p>
            <a:pPr algn="l">
              <a:lnSpc>
                <a:spcPts val="8240"/>
              </a:lnSpc>
            </a:pPr>
            <a:endParaRPr lang="en-US" sz="6985" b="1">
              <a:solidFill>
                <a:srgbClr val="000000"/>
              </a:solidFill>
              <a:latin typeface="HK Grotesk Bold" panose="00000800000000000000"/>
              <a:ea typeface="HK Grotesk Bold" panose="00000800000000000000"/>
              <a:cs typeface="HK Grotesk Bold" panose="00000800000000000000"/>
              <a:sym typeface="HK Grotesk Bold" panose="00000800000000000000"/>
            </a:endParaRPr>
          </a:p>
        </p:txBody>
      </p:sp>
      <p:sp>
        <p:nvSpPr>
          <p:cNvPr id="5" name="TextBox 5"/>
          <p:cNvSpPr txBox="1"/>
          <p:nvPr/>
        </p:nvSpPr>
        <p:spPr>
          <a:xfrm>
            <a:off x="9144000" y="2934055"/>
            <a:ext cx="8115300" cy="2980690"/>
          </a:xfrm>
          <a:prstGeom prst="rect">
            <a:avLst/>
          </a:prstGeom>
        </p:spPr>
        <p:txBody>
          <a:bodyPr lIns="0" tIns="0" rIns="0" bIns="0" rtlCol="0" anchor="t">
            <a:spAutoFit/>
          </a:bodyPr>
          <a:lstStyle/>
          <a:p>
            <a:pPr algn="l">
              <a:lnSpc>
                <a:spcPts val="4760"/>
              </a:lnSpc>
            </a:pPr>
            <a:r>
              <a:rPr lang="en-US" sz="3400" spc="-33">
                <a:solidFill>
                  <a:srgbClr val="000000"/>
                </a:solidFill>
                <a:latin typeface="Assistant" panose="00000500000000000000"/>
                <a:ea typeface="Assistant" panose="00000500000000000000"/>
                <a:cs typeface="Assistant" panose="00000500000000000000"/>
                <a:sym typeface="Assistant" panose="00000500000000000000"/>
              </a:rPr>
              <a:t>项目依托IPv6的低延迟特性和AI的快速识别能力，实现对工业生产中物品的实时监控和质量管理，满足工业生产对实时性和准确性的高要求。</a:t>
            </a:r>
          </a:p>
          <a:p>
            <a:pPr marL="0" lvl="0" indent="0" algn="l">
              <a:lnSpc>
                <a:spcPts val="4760"/>
              </a:lnSpc>
              <a:spcBef>
                <a:spcPct val="0"/>
              </a:spcBef>
            </a:pPr>
            <a:endParaRPr lang="en-US" sz="3400" spc="-33">
              <a:solidFill>
                <a:srgbClr val="000000"/>
              </a:solidFill>
              <a:latin typeface="Assistant" panose="00000500000000000000"/>
              <a:ea typeface="Assistant" panose="00000500000000000000"/>
              <a:cs typeface="Assistant" panose="00000500000000000000"/>
              <a:sym typeface="Assistant" panose="00000500000000000000"/>
            </a:endParaRPr>
          </a:p>
        </p:txBody>
      </p:sp>
      <p:sp>
        <p:nvSpPr>
          <p:cNvPr id="6" name="TextBox 6"/>
          <p:cNvSpPr txBox="1"/>
          <p:nvPr/>
        </p:nvSpPr>
        <p:spPr>
          <a:xfrm>
            <a:off x="9144000" y="1799310"/>
            <a:ext cx="4368284" cy="887095"/>
          </a:xfrm>
          <a:prstGeom prst="rect">
            <a:avLst/>
          </a:prstGeom>
        </p:spPr>
        <p:txBody>
          <a:bodyPr lIns="0" tIns="0" rIns="0" bIns="0" rtlCol="0" anchor="t">
            <a:spAutoFit/>
          </a:bodyPr>
          <a:lstStyle/>
          <a:p>
            <a:pPr marL="0" lvl="0" indent="0" algn="ctr">
              <a:lnSpc>
                <a:spcPts val="7280"/>
              </a:lnSpc>
              <a:spcBef>
                <a:spcPct val="0"/>
              </a:spcBef>
            </a:pPr>
            <a:r>
              <a:rPr lang="en-US" sz="5200" b="1">
                <a:solidFill>
                  <a:srgbClr val="000000"/>
                </a:solidFill>
                <a:latin typeface="Halant Medium" panose="00000600000000000000"/>
                <a:ea typeface="Halant Medium" panose="00000600000000000000"/>
                <a:cs typeface="Halant Medium" panose="00000600000000000000"/>
                <a:sym typeface="Halant Medium" panose="00000600000000000000"/>
              </a:rPr>
              <a:t>1.高效实时性：</a:t>
            </a:r>
          </a:p>
        </p:txBody>
      </p:sp>
      <p:sp>
        <p:nvSpPr>
          <p:cNvPr id="7" name="TextBox 7"/>
          <p:cNvSpPr txBox="1"/>
          <p:nvPr/>
        </p:nvSpPr>
        <p:spPr>
          <a:xfrm>
            <a:off x="9144000" y="5819495"/>
            <a:ext cx="4459367" cy="887095"/>
          </a:xfrm>
          <a:prstGeom prst="rect">
            <a:avLst/>
          </a:prstGeom>
        </p:spPr>
        <p:txBody>
          <a:bodyPr lIns="0" tIns="0" rIns="0" bIns="0" rtlCol="0" anchor="t">
            <a:spAutoFit/>
          </a:bodyPr>
          <a:lstStyle/>
          <a:p>
            <a:pPr marL="0" lvl="0" indent="0" algn="ctr">
              <a:lnSpc>
                <a:spcPts val="7280"/>
              </a:lnSpc>
              <a:spcBef>
                <a:spcPct val="0"/>
              </a:spcBef>
            </a:pPr>
            <a:r>
              <a:rPr lang="en-US" sz="5200" b="1">
                <a:solidFill>
                  <a:srgbClr val="000000"/>
                </a:solidFill>
                <a:latin typeface="Halant Medium" panose="00000600000000000000"/>
                <a:ea typeface="Halant Medium" panose="00000600000000000000"/>
                <a:cs typeface="Halant Medium" panose="00000600000000000000"/>
                <a:sym typeface="Halant Medium" panose="00000600000000000000"/>
              </a:rPr>
              <a:t>2.可扩展性强：</a:t>
            </a:r>
          </a:p>
        </p:txBody>
      </p:sp>
      <p:sp>
        <p:nvSpPr>
          <p:cNvPr id="8" name="TextBox 8"/>
          <p:cNvSpPr txBox="1"/>
          <p:nvPr/>
        </p:nvSpPr>
        <p:spPr>
          <a:xfrm>
            <a:off x="9144000" y="6954240"/>
            <a:ext cx="8115300" cy="2980690"/>
          </a:xfrm>
          <a:prstGeom prst="rect">
            <a:avLst/>
          </a:prstGeom>
        </p:spPr>
        <p:txBody>
          <a:bodyPr lIns="0" tIns="0" rIns="0" bIns="0" rtlCol="0" anchor="t">
            <a:spAutoFit/>
          </a:bodyPr>
          <a:lstStyle/>
          <a:p>
            <a:pPr algn="l">
              <a:lnSpc>
                <a:spcPts val="4760"/>
              </a:lnSpc>
            </a:pPr>
            <a:r>
              <a:rPr lang="en-US" sz="3400" spc="-33">
                <a:solidFill>
                  <a:srgbClr val="000000"/>
                </a:solidFill>
                <a:latin typeface="Assistant" panose="00000500000000000000"/>
                <a:ea typeface="Assistant" panose="00000500000000000000"/>
                <a:cs typeface="Assistant" panose="00000500000000000000"/>
                <a:sym typeface="Assistant" panose="00000500000000000000"/>
              </a:rPr>
              <a:t>IPv6为项目提供了几乎无限的IP地址空间，支持更多设备和传感器的接入，保证系统能够适应未来生产设备的扩展需求，具备良好的可扩展性。</a:t>
            </a:r>
          </a:p>
          <a:p>
            <a:pPr marL="0" lvl="0" indent="0" algn="ctr">
              <a:lnSpc>
                <a:spcPts val="4760"/>
              </a:lnSpc>
              <a:spcBef>
                <a:spcPct val="0"/>
              </a:spcBef>
            </a:pPr>
            <a:endParaRPr lang="en-US" sz="3400" spc="-33">
              <a:solidFill>
                <a:srgbClr val="000000"/>
              </a:solidFill>
              <a:latin typeface="Assistant" panose="00000500000000000000"/>
              <a:ea typeface="Assistant" panose="00000500000000000000"/>
              <a:cs typeface="Assistant" panose="00000500000000000000"/>
              <a:sym typeface="Assistant" panose="0000050000000000000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9144000" y="1424623"/>
            <a:ext cx="6799611" cy="6799611"/>
          </a:xfrm>
          <a:custGeom>
            <a:avLst/>
            <a:gdLst/>
            <a:ahLst/>
            <a:cxnLst/>
            <a:rect l="l" t="t" r="r" b="b"/>
            <a:pathLst>
              <a:path w="6799611" h="6799611">
                <a:moveTo>
                  <a:pt x="0" y="0"/>
                </a:moveTo>
                <a:lnTo>
                  <a:pt x="6799611" y="0"/>
                </a:lnTo>
                <a:lnTo>
                  <a:pt x="6799611" y="6799610"/>
                </a:lnTo>
                <a:lnTo>
                  <a:pt x="0" y="6799610"/>
                </a:lnTo>
                <a:lnTo>
                  <a:pt x="0" y="0"/>
                </a:lnTo>
                <a:close/>
              </a:path>
            </a:pathLst>
          </a:custGeom>
          <a:blipFill>
            <a:blip r:embed="rId2"/>
            <a:stretch>
              <a:fillRect/>
            </a:stretch>
          </a:blipFill>
        </p:spPr>
        <p:txBody>
          <a:bodyPr/>
          <a:lstStyle/>
          <a:p>
            <a:endParaRPr lang="zh-CN" altLang="en-US"/>
          </a:p>
        </p:txBody>
      </p:sp>
      <p:sp>
        <p:nvSpPr>
          <p:cNvPr id="3" name="Freeform 3"/>
          <p:cNvSpPr/>
          <p:nvPr/>
        </p:nvSpPr>
        <p:spPr>
          <a:xfrm>
            <a:off x="11564986" y="-3282418"/>
            <a:ext cx="7027814" cy="6254754"/>
          </a:xfrm>
          <a:custGeom>
            <a:avLst/>
            <a:gdLst/>
            <a:ahLst/>
            <a:cxnLst/>
            <a:rect l="l" t="t" r="r" b="b"/>
            <a:pathLst>
              <a:path w="7027814" h="6254754">
                <a:moveTo>
                  <a:pt x="0" y="0"/>
                </a:moveTo>
                <a:lnTo>
                  <a:pt x="7027814" y="0"/>
                </a:lnTo>
                <a:lnTo>
                  <a:pt x="7027814" y="6254755"/>
                </a:lnTo>
                <a:lnTo>
                  <a:pt x="0" y="6254755"/>
                </a:lnTo>
                <a:lnTo>
                  <a:pt x="0" y="0"/>
                </a:lnTo>
                <a:close/>
              </a:path>
            </a:pathLst>
          </a:custGeom>
          <a:blipFill>
            <a:blip r:embed="rId3"/>
            <a:stretch>
              <a:fillRect/>
            </a:stretch>
          </a:blipFill>
        </p:spPr>
        <p:txBody>
          <a:bodyPr/>
          <a:lstStyle/>
          <a:p>
            <a:endParaRPr lang="zh-CN" altLang="en-US"/>
          </a:p>
        </p:txBody>
      </p:sp>
      <p:sp>
        <p:nvSpPr>
          <p:cNvPr id="4" name="Freeform 4"/>
          <p:cNvSpPr/>
          <p:nvPr/>
        </p:nvSpPr>
        <p:spPr>
          <a:xfrm rot="9490257">
            <a:off x="7989172" y="8611142"/>
            <a:ext cx="2546291" cy="2412611"/>
          </a:xfrm>
          <a:custGeom>
            <a:avLst/>
            <a:gdLst/>
            <a:ahLst/>
            <a:cxnLst/>
            <a:rect l="l" t="t" r="r" b="b"/>
            <a:pathLst>
              <a:path w="2546291" h="2412611">
                <a:moveTo>
                  <a:pt x="0" y="0"/>
                </a:moveTo>
                <a:lnTo>
                  <a:pt x="2546291" y="0"/>
                </a:lnTo>
                <a:lnTo>
                  <a:pt x="2546291" y="2412611"/>
                </a:lnTo>
                <a:lnTo>
                  <a:pt x="0" y="2412611"/>
                </a:lnTo>
                <a:lnTo>
                  <a:pt x="0" y="0"/>
                </a:lnTo>
                <a:close/>
              </a:path>
            </a:pathLst>
          </a:custGeom>
          <a:blipFill>
            <a:blip r:embed="rId4"/>
            <a:stretch>
              <a:fillRect/>
            </a:stretch>
          </a:blipFill>
        </p:spPr>
        <p:txBody>
          <a:bodyPr/>
          <a:lstStyle/>
          <a:p>
            <a:endParaRPr lang="zh-CN" altLang="en-US"/>
          </a:p>
        </p:txBody>
      </p:sp>
      <p:sp>
        <p:nvSpPr>
          <p:cNvPr id="5" name="Freeform 5"/>
          <p:cNvSpPr/>
          <p:nvPr/>
        </p:nvSpPr>
        <p:spPr>
          <a:xfrm rot="6148233">
            <a:off x="12976018" y="3273608"/>
            <a:ext cx="6861060" cy="6560888"/>
          </a:xfrm>
          <a:custGeom>
            <a:avLst/>
            <a:gdLst/>
            <a:ahLst/>
            <a:cxnLst/>
            <a:rect l="l" t="t" r="r" b="b"/>
            <a:pathLst>
              <a:path w="6861060" h="6560888">
                <a:moveTo>
                  <a:pt x="0" y="0"/>
                </a:moveTo>
                <a:lnTo>
                  <a:pt x="6861060" y="0"/>
                </a:lnTo>
                <a:lnTo>
                  <a:pt x="6861060" y="6560888"/>
                </a:lnTo>
                <a:lnTo>
                  <a:pt x="0" y="6560888"/>
                </a:lnTo>
                <a:lnTo>
                  <a:pt x="0" y="0"/>
                </a:lnTo>
                <a:close/>
              </a:path>
            </a:pathLst>
          </a:custGeom>
          <a:blipFill>
            <a:blip r:embed="rId5"/>
            <a:stretch>
              <a:fillRect/>
            </a:stretch>
          </a:blipFill>
        </p:spPr>
        <p:txBody>
          <a:bodyPr/>
          <a:lstStyle/>
          <a:p>
            <a:endParaRPr lang="zh-CN" altLang="en-US"/>
          </a:p>
        </p:txBody>
      </p:sp>
      <p:sp>
        <p:nvSpPr>
          <p:cNvPr id="6" name="TextBox 6"/>
          <p:cNvSpPr txBox="1"/>
          <p:nvPr/>
        </p:nvSpPr>
        <p:spPr>
          <a:xfrm>
            <a:off x="1028700" y="2079965"/>
            <a:ext cx="8115300" cy="2990215"/>
          </a:xfrm>
          <a:prstGeom prst="rect">
            <a:avLst/>
          </a:prstGeom>
        </p:spPr>
        <p:txBody>
          <a:bodyPr lIns="0" tIns="0" rIns="0" bIns="0" rtlCol="0" anchor="t">
            <a:spAutoFit/>
          </a:bodyPr>
          <a:lstStyle/>
          <a:p>
            <a:pPr algn="l">
              <a:lnSpc>
                <a:spcPts val="4760"/>
              </a:lnSpc>
            </a:pPr>
            <a:r>
              <a:rPr lang="en-US" sz="34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项目采用的OpenCV和YOLOv8等开源技术，具有良好的跨平台支持能力，能够适应多种硬件设备和操作系统环境，方便项目的推广与应用。</a:t>
            </a:r>
          </a:p>
          <a:p>
            <a:pPr marL="0" lvl="0" indent="0" algn="l">
              <a:lnSpc>
                <a:spcPts val="4760"/>
              </a:lnSpc>
              <a:spcBef>
                <a:spcPct val="0"/>
              </a:spcBef>
            </a:pPr>
            <a:endParaRPr lang="en-US" sz="34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endParaRPr>
          </a:p>
        </p:txBody>
      </p:sp>
      <p:sp>
        <p:nvSpPr>
          <p:cNvPr id="7" name="TextBox 7"/>
          <p:cNvSpPr txBox="1"/>
          <p:nvPr/>
        </p:nvSpPr>
        <p:spPr>
          <a:xfrm>
            <a:off x="1028700" y="923925"/>
            <a:ext cx="4502825" cy="896620"/>
          </a:xfrm>
          <a:prstGeom prst="rect">
            <a:avLst/>
          </a:prstGeom>
        </p:spPr>
        <p:txBody>
          <a:bodyPr lIns="0" tIns="0" rIns="0" bIns="0" rtlCol="0" anchor="t">
            <a:spAutoFit/>
          </a:bodyPr>
          <a:lstStyle/>
          <a:p>
            <a:pPr marL="0" lvl="0" indent="0" algn="ctr">
              <a:lnSpc>
                <a:spcPts val="7280"/>
              </a:lnSpc>
              <a:spcBef>
                <a:spcPct val="0"/>
              </a:spcBef>
            </a:pPr>
            <a:r>
              <a:rPr lang="en-US" sz="52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3.跨平台支持：</a:t>
            </a:r>
          </a:p>
        </p:txBody>
      </p:sp>
      <p:sp>
        <p:nvSpPr>
          <p:cNvPr id="8" name="TextBox 8"/>
          <p:cNvSpPr txBox="1"/>
          <p:nvPr/>
        </p:nvSpPr>
        <p:spPr>
          <a:xfrm>
            <a:off x="1028700" y="4965405"/>
            <a:ext cx="4325898" cy="896620"/>
          </a:xfrm>
          <a:prstGeom prst="rect">
            <a:avLst/>
          </a:prstGeom>
        </p:spPr>
        <p:txBody>
          <a:bodyPr lIns="0" tIns="0" rIns="0" bIns="0" rtlCol="0" anchor="t">
            <a:spAutoFit/>
          </a:bodyPr>
          <a:lstStyle/>
          <a:p>
            <a:pPr marL="0" lvl="0" indent="0" algn="ctr">
              <a:lnSpc>
                <a:spcPts val="7280"/>
              </a:lnSpc>
              <a:spcBef>
                <a:spcPct val="0"/>
              </a:spcBef>
            </a:pPr>
            <a:r>
              <a:rPr lang="en-US" sz="52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4低成本实现：</a:t>
            </a:r>
          </a:p>
        </p:txBody>
      </p:sp>
      <p:sp>
        <p:nvSpPr>
          <p:cNvPr id="9" name="TextBox 9"/>
          <p:cNvSpPr txBox="1"/>
          <p:nvPr/>
        </p:nvSpPr>
        <p:spPr>
          <a:xfrm>
            <a:off x="1028700" y="6100150"/>
            <a:ext cx="8115300" cy="2390140"/>
          </a:xfrm>
          <a:prstGeom prst="rect">
            <a:avLst/>
          </a:prstGeom>
        </p:spPr>
        <p:txBody>
          <a:bodyPr lIns="0" tIns="0" rIns="0" bIns="0" rtlCol="0" anchor="t">
            <a:spAutoFit/>
          </a:bodyPr>
          <a:lstStyle/>
          <a:p>
            <a:pPr algn="l">
              <a:lnSpc>
                <a:spcPts val="4760"/>
              </a:lnSpc>
            </a:pPr>
            <a:r>
              <a:rPr lang="en-US" sz="34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 使用低成本的ESP32开发板和开源软件，适合工业生产中的流水线监控和物品识别。</a:t>
            </a:r>
          </a:p>
          <a:p>
            <a:pPr marL="0" lvl="0" indent="0" algn="ctr">
              <a:lnSpc>
                <a:spcPts val="4760"/>
              </a:lnSpc>
              <a:spcBef>
                <a:spcPct val="0"/>
              </a:spcBef>
            </a:pPr>
            <a:endParaRPr lang="en-US" sz="34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4494633">
            <a:off x="-2022061" y="8242530"/>
            <a:ext cx="4315504" cy="4088940"/>
          </a:xfrm>
          <a:custGeom>
            <a:avLst/>
            <a:gdLst/>
            <a:ahLst/>
            <a:cxnLst/>
            <a:rect l="l" t="t" r="r" b="b"/>
            <a:pathLst>
              <a:path w="4315504" h="4088940">
                <a:moveTo>
                  <a:pt x="0" y="0"/>
                </a:moveTo>
                <a:lnTo>
                  <a:pt x="4315504" y="0"/>
                </a:lnTo>
                <a:lnTo>
                  <a:pt x="4315504" y="4088940"/>
                </a:lnTo>
                <a:lnTo>
                  <a:pt x="0" y="4088940"/>
                </a:lnTo>
                <a:lnTo>
                  <a:pt x="0" y="0"/>
                </a:lnTo>
                <a:close/>
              </a:path>
            </a:pathLst>
          </a:custGeom>
          <a:blipFill>
            <a:blip r:embed="rId2"/>
            <a:stretch>
              <a:fillRect/>
            </a:stretch>
          </a:blipFill>
        </p:spPr>
        <p:txBody>
          <a:bodyPr/>
          <a:lstStyle/>
          <a:p>
            <a:endParaRPr lang="zh-CN" altLang="en-US"/>
          </a:p>
        </p:txBody>
      </p:sp>
      <p:sp>
        <p:nvSpPr>
          <p:cNvPr id="3" name="TextBox 3"/>
          <p:cNvSpPr txBox="1"/>
          <p:nvPr/>
        </p:nvSpPr>
        <p:spPr>
          <a:xfrm>
            <a:off x="2440664" y="1781903"/>
            <a:ext cx="12908564" cy="1056311"/>
          </a:xfrm>
          <a:prstGeom prst="rect">
            <a:avLst/>
          </a:prstGeom>
        </p:spPr>
        <p:txBody>
          <a:bodyPr lIns="0" tIns="0" rIns="0" bIns="0" rtlCol="0" anchor="t">
            <a:spAutoFit/>
          </a:bodyPr>
          <a:lstStyle/>
          <a:p>
            <a:pPr algn="ctr">
              <a:lnSpc>
                <a:spcPts val="8345"/>
              </a:lnSpc>
            </a:pPr>
            <a:r>
              <a:rPr lang="en-US" sz="7070" b="1">
                <a:solidFill>
                  <a:srgbClr val="000000"/>
                </a:solidFill>
                <a:latin typeface="HK Grotesk Bold" panose="00000800000000000000"/>
                <a:ea typeface="HK Grotesk Bold" panose="00000800000000000000"/>
                <a:cs typeface="HK Grotesk Bold" panose="00000800000000000000"/>
                <a:sym typeface="HK Grotesk Bold" panose="00000800000000000000"/>
              </a:rPr>
              <a:t>项目价值</a:t>
            </a:r>
          </a:p>
        </p:txBody>
      </p:sp>
      <p:grpSp>
        <p:nvGrpSpPr>
          <p:cNvPr id="4" name="Group 4"/>
          <p:cNvGrpSpPr/>
          <p:nvPr/>
        </p:nvGrpSpPr>
        <p:grpSpPr>
          <a:xfrm>
            <a:off x="2200935" y="3633300"/>
            <a:ext cx="3818865" cy="6038916"/>
            <a:chOff x="0" y="0"/>
            <a:chExt cx="5091820" cy="8051887"/>
          </a:xfrm>
        </p:grpSpPr>
        <p:sp>
          <p:nvSpPr>
            <p:cNvPr id="5" name="TextBox 5"/>
            <p:cNvSpPr txBox="1"/>
            <p:nvPr/>
          </p:nvSpPr>
          <p:spPr>
            <a:xfrm>
              <a:off x="0" y="-28575"/>
              <a:ext cx="5091820" cy="1767426"/>
            </a:xfrm>
            <a:prstGeom prst="rect">
              <a:avLst/>
            </a:prstGeom>
          </p:spPr>
          <p:txBody>
            <a:bodyPr lIns="0" tIns="0" rIns="0" bIns="0" rtlCol="0" anchor="t">
              <a:spAutoFit/>
            </a:bodyPr>
            <a:lstStyle/>
            <a:p>
              <a:pPr algn="ctr">
                <a:lnSpc>
                  <a:spcPts val="5375"/>
                </a:lnSpc>
              </a:pPr>
              <a:r>
                <a:rPr lang="en-US" sz="4135" b="1">
                  <a:solidFill>
                    <a:srgbClr val="731F7D"/>
                  </a:solidFill>
                  <a:latin typeface="Halant Medium" panose="00000600000000000000"/>
                  <a:ea typeface="Halant Medium" panose="00000600000000000000"/>
                  <a:cs typeface="Halant Medium" panose="00000600000000000000"/>
                  <a:sym typeface="Halant Medium" panose="00000600000000000000"/>
                </a:rPr>
                <a:t>推动工业智能化升级</a:t>
              </a:r>
            </a:p>
          </p:txBody>
        </p:sp>
        <p:sp>
          <p:nvSpPr>
            <p:cNvPr id="6" name="TextBox 6"/>
            <p:cNvSpPr txBox="1"/>
            <p:nvPr/>
          </p:nvSpPr>
          <p:spPr>
            <a:xfrm>
              <a:off x="0" y="2108711"/>
              <a:ext cx="5091820" cy="5943177"/>
            </a:xfrm>
            <a:prstGeom prst="rect">
              <a:avLst/>
            </a:prstGeom>
          </p:spPr>
          <p:txBody>
            <a:bodyPr lIns="0" tIns="0" rIns="0" bIns="0" rtlCol="0" anchor="t">
              <a:spAutoFit/>
            </a:bodyPr>
            <a:lstStyle/>
            <a:p>
              <a:pPr algn="ctr">
                <a:lnSpc>
                  <a:spcPts val="4480"/>
                </a:lnSpc>
                <a:spcBef>
                  <a:spcPct val="0"/>
                </a:spcBef>
              </a:pPr>
              <a:r>
                <a:rPr lang="en-US" sz="3200" spc="-32">
                  <a:solidFill>
                    <a:srgbClr val="000000"/>
                  </a:solidFill>
                  <a:latin typeface="Assistant" panose="00000500000000000000"/>
                  <a:ea typeface="Assistant" panose="00000500000000000000"/>
                  <a:cs typeface="Assistant" panose="00000500000000000000"/>
                  <a:sym typeface="Assistant" panose="00000500000000000000"/>
                </a:rPr>
                <a:t> 通过应用AI与IPv6技术，项目能够有效推动工业生产的自动化与智能化升级，提升生产效率，降低生产成本，减少对人工的依赖，适应未来智能制造的需求。</a:t>
              </a:r>
            </a:p>
          </p:txBody>
        </p:sp>
      </p:grpSp>
      <p:grpSp>
        <p:nvGrpSpPr>
          <p:cNvPr id="7" name="Group 7"/>
          <p:cNvGrpSpPr/>
          <p:nvPr/>
        </p:nvGrpSpPr>
        <p:grpSpPr>
          <a:xfrm>
            <a:off x="7234568" y="3633300"/>
            <a:ext cx="3818865" cy="5476941"/>
            <a:chOff x="0" y="0"/>
            <a:chExt cx="5091820" cy="7302587"/>
          </a:xfrm>
        </p:grpSpPr>
        <p:sp>
          <p:nvSpPr>
            <p:cNvPr id="8" name="TextBox 8"/>
            <p:cNvSpPr txBox="1"/>
            <p:nvPr/>
          </p:nvSpPr>
          <p:spPr>
            <a:xfrm>
              <a:off x="0" y="-28575"/>
              <a:ext cx="5091820" cy="1767426"/>
            </a:xfrm>
            <a:prstGeom prst="rect">
              <a:avLst/>
            </a:prstGeom>
          </p:spPr>
          <p:txBody>
            <a:bodyPr lIns="0" tIns="0" rIns="0" bIns="0" rtlCol="0" anchor="t">
              <a:spAutoFit/>
            </a:bodyPr>
            <a:lstStyle/>
            <a:p>
              <a:pPr marL="0" lvl="0" indent="0" algn="ctr">
                <a:lnSpc>
                  <a:spcPts val="5375"/>
                </a:lnSpc>
                <a:spcBef>
                  <a:spcPct val="0"/>
                </a:spcBef>
              </a:pPr>
              <a:r>
                <a:rPr lang="en-US" sz="4135" b="1">
                  <a:solidFill>
                    <a:srgbClr val="731F7D"/>
                  </a:solidFill>
                  <a:latin typeface="Halant Medium" panose="00000600000000000000"/>
                  <a:ea typeface="Halant Medium" panose="00000600000000000000"/>
                  <a:cs typeface="Halant Medium" panose="00000600000000000000"/>
                  <a:sym typeface="Halant Medium" panose="00000600000000000000"/>
                </a:rPr>
                <a:t>提高生产质量与效率</a:t>
              </a:r>
            </a:p>
          </p:txBody>
        </p:sp>
        <p:sp>
          <p:nvSpPr>
            <p:cNvPr id="9" name="TextBox 9"/>
            <p:cNvSpPr txBox="1"/>
            <p:nvPr/>
          </p:nvSpPr>
          <p:spPr>
            <a:xfrm>
              <a:off x="0" y="2108711"/>
              <a:ext cx="5091820" cy="5193877"/>
            </a:xfrm>
            <a:prstGeom prst="rect">
              <a:avLst/>
            </a:prstGeom>
          </p:spPr>
          <p:txBody>
            <a:bodyPr lIns="0" tIns="0" rIns="0" bIns="0" rtlCol="0" anchor="t">
              <a:spAutoFit/>
            </a:bodyPr>
            <a:lstStyle/>
            <a:p>
              <a:pPr algn="ctr">
                <a:lnSpc>
                  <a:spcPts val="4480"/>
                </a:lnSpc>
                <a:spcBef>
                  <a:spcPct val="0"/>
                </a:spcBef>
              </a:pPr>
              <a:r>
                <a:rPr lang="en-US" sz="3200" spc="-32">
                  <a:solidFill>
                    <a:srgbClr val="000000"/>
                  </a:solidFill>
                  <a:latin typeface="Assistant" panose="00000500000000000000"/>
                  <a:ea typeface="Assistant" panose="00000500000000000000"/>
                  <a:cs typeface="Assistant" panose="00000500000000000000"/>
                  <a:sym typeface="Assistant" panose="00000500000000000000"/>
                </a:rPr>
                <a:t>自动化的物品识别和质量监控系统，能够大幅提高生产线的产品质量控制精度，减少缺陷品的出现，同时减少人为错误，提高生产效率。</a:t>
              </a:r>
            </a:p>
          </p:txBody>
        </p:sp>
      </p:grpSp>
      <p:grpSp>
        <p:nvGrpSpPr>
          <p:cNvPr id="10" name="Group 10"/>
          <p:cNvGrpSpPr/>
          <p:nvPr/>
        </p:nvGrpSpPr>
        <p:grpSpPr>
          <a:xfrm>
            <a:off x="12268200" y="3633300"/>
            <a:ext cx="3818865" cy="4029775"/>
            <a:chOff x="0" y="0"/>
            <a:chExt cx="5091820" cy="5373034"/>
          </a:xfrm>
        </p:grpSpPr>
        <p:sp>
          <p:nvSpPr>
            <p:cNvPr id="11" name="TextBox 11"/>
            <p:cNvSpPr txBox="1"/>
            <p:nvPr/>
          </p:nvSpPr>
          <p:spPr>
            <a:xfrm>
              <a:off x="0" y="-28575"/>
              <a:ext cx="5091820" cy="1767426"/>
            </a:xfrm>
            <a:prstGeom prst="rect">
              <a:avLst/>
            </a:prstGeom>
          </p:spPr>
          <p:txBody>
            <a:bodyPr lIns="0" tIns="0" rIns="0" bIns="0" rtlCol="0" anchor="t">
              <a:spAutoFit/>
            </a:bodyPr>
            <a:lstStyle/>
            <a:p>
              <a:pPr marL="0" lvl="0" indent="0" algn="ctr">
                <a:lnSpc>
                  <a:spcPts val="5375"/>
                </a:lnSpc>
                <a:spcBef>
                  <a:spcPct val="0"/>
                </a:spcBef>
              </a:pPr>
              <a:r>
                <a:rPr lang="en-US" sz="4135" b="1">
                  <a:solidFill>
                    <a:srgbClr val="731F7D"/>
                  </a:solidFill>
                  <a:latin typeface="Halant Medium" panose="00000600000000000000"/>
                  <a:ea typeface="Halant Medium" panose="00000600000000000000"/>
                  <a:cs typeface="Halant Medium" panose="00000600000000000000"/>
                  <a:sym typeface="Halant Medium" panose="00000600000000000000"/>
                </a:rPr>
                <a:t>优化企业内部结构</a:t>
              </a:r>
            </a:p>
          </p:txBody>
        </p:sp>
        <p:sp>
          <p:nvSpPr>
            <p:cNvPr id="12" name="TextBox 12"/>
            <p:cNvSpPr txBox="1"/>
            <p:nvPr/>
          </p:nvSpPr>
          <p:spPr>
            <a:xfrm>
              <a:off x="0" y="2108711"/>
              <a:ext cx="5091820" cy="3264323"/>
            </a:xfrm>
            <a:prstGeom prst="rect">
              <a:avLst/>
            </a:prstGeom>
          </p:spPr>
          <p:txBody>
            <a:bodyPr lIns="0" tIns="0" rIns="0" bIns="0" rtlCol="0" anchor="t">
              <a:spAutoFit/>
            </a:bodyPr>
            <a:lstStyle/>
            <a:p>
              <a:pPr algn="ctr">
                <a:lnSpc>
                  <a:spcPts val="3920"/>
                </a:lnSpc>
                <a:spcBef>
                  <a:spcPct val="0"/>
                </a:spcBef>
              </a:pPr>
              <a:r>
                <a:rPr lang="en-US" sz="2800" spc="-28">
                  <a:solidFill>
                    <a:srgbClr val="000000"/>
                  </a:solidFill>
                  <a:latin typeface="Assistant" panose="00000500000000000000"/>
                  <a:ea typeface="Assistant" panose="00000500000000000000"/>
                  <a:cs typeface="Assistant" panose="00000500000000000000"/>
                  <a:sym typeface="Assistant" panose="00000500000000000000"/>
                </a:rPr>
                <a:t>通过减少人工检测与干预，企业可以更好地优化内部资源配置，提升运营效率，实现更高效的生产管理。</a:t>
              </a:r>
            </a:p>
          </p:txBody>
        </p:sp>
      </p:grpSp>
      <p:sp>
        <p:nvSpPr>
          <p:cNvPr id="13" name="Freeform 13"/>
          <p:cNvSpPr/>
          <p:nvPr/>
        </p:nvSpPr>
        <p:spPr>
          <a:xfrm rot="313119">
            <a:off x="15158388" y="-1579634"/>
            <a:ext cx="5214256" cy="4986132"/>
          </a:xfrm>
          <a:custGeom>
            <a:avLst/>
            <a:gdLst/>
            <a:ahLst/>
            <a:cxnLst/>
            <a:rect l="l" t="t" r="r" b="b"/>
            <a:pathLst>
              <a:path w="5214256" h="4986132">
                <a:moveTo>
                  <a:pt x="0" y="0"/>
                </a:moveTo>
                <a:lnTo>
                  <a:pt x="5214256" y="0"/>
                </a:lnTo>
                <a:lnTo>
                  <a:pt x="5214256" y="4986132"/>
                </a:lnTo>
                <a:lnTo>
                  <a:pt x="0" y="4986132"/>
                </a:lnTo>
                <a:lnTo>
                  <a:pt x="0" y="0"/>
                </a:lnTo>
                <a:close/>
              </a:path>
            </a:pathLst>
          </a:custGeom>
          <a:blipFill>
            <a:blip r:embed="rId3"/>
            <a:stretch>
              <a:fillRect/>
            </a:stretch>
          </a:blipFill>
        </p:spPr>
        <p:txBody>
          <a:bodyPr/>
          <a:lstStyle/>
          <a:p>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4494633">
            <a:off x="-2022061" y="8242530"/>
            <a:ext cx="4315504" cy="4088940"/>
          </a:xfrm>
          <a:custGeom>
            <a:avLst/>
            <a:gdLst/>
            <a:ahLst/>
            <a:cxnLst/>
            <a:rect l="l" t="t" r="r" b="b"/>
            <a:pathLst>
              <a:path w="4315504" h="4088940">
                <a:moveTo>
                  <a:pt x="0" y="0"/>
                </a:moveTo>
                <a:lnTo>
                  <a:pt x="4315504" y="0"/>
                </a:lnTo>
                <a:lnTo>
                  <a:pt x="4315504" y="4088940"/>
                </a:lnTo>
                <a:lnTo>
                  <a:pt x="0" y="4088940"/>
                </a:lnTo>
                <a:lnTo>
                  <a:pt x="0" y="0"/>
                </a:lnTo>
                <a:close/>
              </a:path>
            </a:pathLst>
          </a:custGeom>
          <a:blipFill>
            <a:blip r:embed="rId2"/>
            <a:stretch>
              <a:fillRect/>
            </a:stretch>
          </a:blipFill>
        </p:spPr>
        <p:txBody>
          <a:bodyPr/>
          <a:lstStyle/>
          <a:p>
            <a:endParaRPr lang="zh-CN" altLang="en-US"/>
          </a:p>
        </p:txBody>
      </p:sp>
      <p:sp>
        <p:nvSpPr>
          <p:cNvPr id="3" name="Freeform 3"/>
          <p:cNvSpPr/>
          <p:nvPr/>
        </p:nvSpPr>
        <p:spPr>
          <a:xfrm rot="313119">
            <a:off x="15158388" y="-1579634"/>
            <a:ext cx="5214256" cy="4986132"/>
          </a:xfrm>
          <a:custGeom>
            <a:avLst/>
            <a:gdLst/>
            <a:ahLst/>
            <a:cxnLst/>
            <a:rect l="l" t="t" r="r" b="b"/>
            <a:pathLst>
              <a:path w="5214256" h="4986132">
                <a:moveTo>
                  <a:pt x="0" y="0"/>
                </a:moveTo>
                <a:lnTo>
                  <a:pt x="5214256" y="0"/>
                </a:lnTo>
                <a:lnTo>
                  <a:pt x="5214256" y="4986132"/>
                </a:lnTo>
                <a:lnTo>
                  <a:pt x="0" y="4986132"/>
                </a:lnTo>
                <a:lnTo>
                  <a:pt x="0" y="0"/>
                </a:lnTo>
                <a:close/>
              </a:path>
            </a:pathLst>
          </a:custGeom>
          <a:blipFill>
            <a:blip r:embed="rId3"/>
            <a:stretch>
              <a:fillRect/>
            </a:stretch>
          </a:blipFill>
        </p:spPr>
        <p:txBody>
          <a:bodyPr/>
          <a:lstStyle/>
          <a:p>
            <a:endParaRPr lang="zh-CN" altLang="en-US"/>
          </a:p>
        </p:txBody>
      </p:sp>
      <p:sp>
        <p:nvSpPr>
          <p:cNvPr id="4" name="Freeform 4"/>
          <p:cNvSpPr/>
          <p:nvPr/>
        </p:nvSpPr>
        <p:spPr>
          <a:xfrm>
            <a:off x="2078559" y="3633300"/>
            <a:ext cx="6555457" cy="5659299"/>
          </a:xfrm>
          <a:custGeom>
            <a:avLst/>
            <a:gdLst/>
            <a:ahLst/>
            <a:cxnLst/>
            <a:rect l="l" t="t" r="r" b="b"/>
            <a:pathLst>
              <a:path w="6555457" h="5659299">
                <a:moveTo>
                  <a:pt x="0" y="0"/>
                </a:moveTo>
                <a:lnTo>
                  <a:pt x="6555457" y="0"/>
                </a:lnTo>
                <a:lnTo>
                  <a:pt x="6555457" y="5659299"/>
                </a:lnTo>
                <a:lnTo>
                  <a:pt x="0" y="5659299"/>
                </a:lnTo>
                <a:lnTo>
                  <a:pt x="0" y="0"/>
                </a:lnTo>
                <a:close/>
              </a:path>
            </a:pathLst>
          </a:custGeom>
          <a:blipFill>
            <a:blip r:embed="rId4"/>
            <a:stretch>
              <a:fillRect/>
            </a:stretch>
          </a:blipFill>
        </p:spPr>
        <p:txBody>
          <a:bodyPr/>
          <a:lstStyle/>
          <a:p>
            <a:endParaRPr lang="zh-CN" altLang="en-US"/>
          </a:p>
        </p:txBody>
      </p:sp>
      <p:sp>
        <p:nvSpPr>
          <p:cNvPr id="5" name="TextBox 5"/>
          <p:cNvSpPr txBox="1"/>
          <p:nvPr/>
        </p:nvSpPr>
        <p:spPr>
          <a:xfrm>
            <a:off x="2743200" y="1052830"/>
            <a:ext cx="12908564" cy="1056311"/>
          </a:xfrm>
          <a:prstGeom prst="rect">
            <a:avLst/>
          </a:prstGeom>
        </p:spPr>
        <p:txBody>
          <a:bodyPr lIns="0" tIns="0" rIns="0" bIns="0" rtlCol="0" anchor="t">
            <a:spAutoFit/>
          </a:bodyPr>
          <a:lstStyle/>
          <a:p>
            <a:pPr algn="ctr">
              <a:lnSpc>
                <a:spcPts val="8345"/>
              </a:lnSpc>
            </a:pPr>
            <a:r>
              <a:rPr lang="en-US" sz="7070" b="1">
                <a:solidFill>
                  <a:srgbClr val="000000"/>
                </a:solidFill>
                <a:latin typeface="HK Grotesk Bold" panose="00000800000000000000"/>
                <a:ea typeface="HK Grotesk Bold" panose="00000800000000000000"/>
                <a:cs typeface="HK Grotesk Bold" panose="00000800000000000000"/>
                <a:sym typeface="HK Grotesk Bold" panose="00000800000000000000"/>
              </a:rPr>
              <a:t>基于IPv6与AI工业报警系统</a:t>
            </a:r>
          </a:p>
        </p:txBody>
      </p:sp>
      <p:sp>
        <p:nvSpPr>
          <p:cNvPr id="6" name="TextBox 6"/>
          <p:cNvSpPr txBox="1"/>
          <p:nvPr/>
        </p:nvSpPr>
        <p:spPr>
          <a:xfrm>
            <a:off x="9353004" y="3765119"/>
            <a:ext cx="7906296" cy="3906298"/>
          </a:xfrm>
          <a:prstGeom prst="rect">
            <a:avLst/>
          </a:prstGeom>
        </p:spPr>
        <p:txBody>
          <a:bodyPr lIns="0" tIns="0" rIns="0" bIns="0" rtlCol="0" anchor="t">
            <a:spAutoFit/>
          </a:bodyPr>
          <a:lstStyle/>
          <a:p>
            <a:pPr algn="l">
              <a:lnSpc>
                <a:spcPts val="4430"/>
              </a:lnSpc>
            </a:pPr>
            <a:r>
              <a:rPr lang="en-US" sz="3165">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        某自动化工厂部署了大量传感器（如温度、压力、震动传感器等），通过IPv6网络进行高效、实时的数据采集与分析。一旦任何关键传感器检测到异常值或设备故障迹象，系统将立即触发报警并发送通知至相关人员的移动终端或监控中心，实现全流程的即时响应与远程管理。</a:t>
            </a:r>
          </a:p>
        </p:txBody>
      </p:sp>
      <p:sp>
        <p:nvSpPr>
          <p:cNvPr id="7" name="TextBox 7"/>
          <p:cNvSpPr txBox="1"/>
          <p:nvPr/>
        </p:nvSpPr>
        <p:spPr>
          <a:xfrm>
            <a:off x="11833860" y="2400300"/>
            <a:ext cx="2945130" cy="933450"/>
          </a:xfrm>
          <a:prstGeom prst="rect">
            <a:avLst/>
          </a:prstGeom>
        </p:spPr>
        <p:txBody>
          <a:bodyPr wrap="square" lIns="0" tIns="0" rIns="0" bIns="0" rtlCol="0" anchor="t">
            <a:spAutoFit/>
          </a:bodyPr>
          <a:lstStyle/>
          <a:p>
            <a:pPr algn="ctr">
              <a:lnSpc>
                <a:spcPts val="7280"/>
              </a:lnSpc>
            </a:pPr>
            <a:r>
              <a:rPr lang="en-US" sz="52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系统描述</a:t>
            </a:r>
          </a:p>
        </p:txBody>
      </p:sp>
      <p:sp>
        <p:nvSpPr>
          <p:cNvPr id="8" name="TextBox 8"/>
          <p:cNvSpPr txBox="1"/>
          <p:nvPr/>
        </p:nvSpPr>
        <p:spPr>
          <a:xfrm>
            <a:off x="2895600" y="2363470"/>
            <a:ext cx="4930140" cy="933450"/>
          </a:xfrm>
          <a:prstGeom prst="rect">
            <a:avLst/>
          </a:prstGeom>
        </p:spPr>
        <p:txBody>
          <a:bodyPr wrap="square" lIns="0" tIns="0" rIns="0" bIns="0" rtlCol="0" anchor="t">
            <a:spAutoFit/>
          </a:bodyPr>
          <a:lstStyle/>
          <a:p>
            <a:pPr algn="ctr">
              <a:lnSpc>
                <a:spcPts val="7280"/>
              </a:lnSpc>
            </a:pPr>
            <a:r>
              <a:rPr lang="en-US" sz="52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系统的网络结构</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4D1354"/>
        </a:solidFill>
        <a:effectLst/>
      </p:bgPr>
    </p:bg>
    <p:spTree>
      <p:nvGrpSpPr>
        <p:cNvPr id="1" name=""/>
        <p:cNvGrpSpPr/>
        <p:nvPr/>
      </p:nvGrpSpPr>
      <p:grpSpPr>
        <a:xfrm>
          <a:off x="0" y="0"/>
          <a:ext cx="0" cy="0"/>
          <a:chOff x="0" y="0"/>
          <a:chExt cx="0" cy="0"/>
        </a:xfrm>
      </p:grpSpPr>
      <p:sp>
        <p:nvSpPr>
          <p:cNvPr id="2" name="Freeform 2"/>
          <p:cNvSpPr/>
          <p:nvPr/>
        </p:nvSpPr>
        <p:spPr>
          <a:xfrm rot="1298824">
            <a:off x="12555249" y="4939834"/>
            <a:ext cx="6575294" cy="7268784"/>
          </a:xfrm>
          <a:custGeom>
            <a:avLst/>
            <a:gdLst/>
            <a:ahLst/>
            <a:cxnLst/>
            <a:rect l="l" t="t" r="r" b="b"/>
            <a:pathLst>
              <a:path w="6575294" h="7268784">
                <a:moveTo>
                  <a:pt x="0" y="0"/>
                </a:moveTo>
                <a:lnTo>
                  <a:pt x="6575295" y="0"/>
                </a:lnTo>
                <a:lnTo>
                  <a:pt x="6575295" y="7268784"/>
                </a:lnTo>
                <a:lnTo>
                  <a:pt x="0" y="7268784"/>
                </a:lnTo>
                <a:lnTo>
                  <a:pt x="0" y="0"/>
                </a:lnTo>
                <a:close/>
              </a:path>
            </a:pathLst>
          </a:custGeom>
          <a:blipFill>
            <a:blip r:embed="rId2"/>
            <a:stretch>
              <a:fillRect r="-381" b="-1174"/>
            </a:stretch>
          </a:blipFill>
        </p:spPr>
        <p:txBody>
          <a:bodyPr/>
          <a:lstStyle/>
          <a:p>
            <a:endParaRPr lang="zh-CN" altLang="en-US"/>
          </a:p>
        </p:txBody>
      </p:sp>
      <p:sp>
        <p:nvSpPr>
          <p:cNvPr id="3" name="Freeform 3"/>
          <p:cNvSpPr/>
          <p:nvPr/>
        </p:nvSpPr>
        <p:spPr>
          <a:xfrm rot="-2715964">
            <a:off x="8597713" y="7771526"/>
            <a:ext cx="1844500" cy="1747664"/>
          </a:xfrm>
          <a:custGeom>
            <a:avLst/>
            <a:gdLst/>
            <a:ahLst/>
            <a:cxnLst/>
            <a:rect l="l" t="t" r="r" b="b"/>
            <a:pathLst>
              <a:path w="1844500" h="1747664">
                <a:moveTo>
                  <a:pt x="0" y="0"/>
                </a:moveTo>
                <a:lnTo>
                  <a:pt x="1844500" y="0"/>
                </a:lnTo>
                <a:lnTo>
                  <a:pt x="1844500" y="1747664"/>
                </a:lnTo>
                <a:lnTo>
                  <a:pt x="0" y="1747664"/>
                </a:lnTo>
                <a:lnTo>
                  <a:pt x="0" y="0"/>
                </a:lnTo>
                <a:close/>
              </a:path>
            </a:pathLst>
          </a:custGeom>
          <a:blipFill>
            <a:blip r:embed="rId3"/>
            <a:stretch>
              <a:fillRect/>
            </a:stretch>
          </a:blipFill>
        </p:spPr>
        <p:txBody>
          <a:bodyPr/>
          <a:lstStyle/>
          <a:p>
            <a:endParaRPr lang="zh-CN" altLang="en-US"/>
          </a:p>
        </p:txBody>
      </p:sp>
      <p:sp>
        <p:nvSpPr>
          <p:cNvPr id="4" name="Freeform 4"/>
          <p:cNvSpPr/>
          <p:nvPr/>
        </p:nvSpPr>
        <p:spPr>
          <a:xfrm rot="-3378125">
            <a:off x="12070219" y="-1362141"/>
            <a:ext cx="4943405" cy="5723190"/>
          </a:xfrm>
          <a:custGeom>
            <a:avLst/>
            <a:gdLst/>
            <a:ahLst/>
            <a:cxnLst/>
            <a:rect l="l" t="t" r="r" b="b"/>
            <a:pathLst>
              <a:path w="4943405" h="5723190">
                <a:moveTo>
                  <a:pt x="0" y="0"/>
                </a:moveTo>
                <a:lnTo>
                  <a:pt x="4943405" y="0"/>
                </a:lnTo>
                <a:lnTo>
                  <a:pt x="4943405" y="5723190"/>
                </a:lnTo>
                <a:lnTo>
                  <a:pt x="0" y="5723190"/>
                </a:lnTo>
                <a:lnTo>
                  <a:pt x="0" y="0"/>
                </a:lnTo>
                <a:close/>
              </a:path>
            </a:pathLst>
          </a:custGeom>
          <a:blipFill>
            <a:blip r:embed="rId4"/>
            <a:stretch>
              <a:fillRect/>
            </a:stretch>
          </a:blipFill>
        </p:spPr>
        <p:txBody>
          <a:bodyPr/>
          <a:lstStyle/>
          <a:p>
            <a:endParaRPr lang="zh-CN" altLang="en-US"/>
          </a:p>
        </p:txBody>
      </p:sp>
      <p:grpSp>
        <p:nvGrpSpPr>
          <p:cNvPr id="5" name="Group 5"/>
          <p:cNvGrpSpPr/>
          <p:nvPr/>
        </p:nvGrpSpPr>
        <p:grpSpPr>
          <a:xfrm>
            <a:off x="1028700" y="2976088"/>
            <a:ext cx="8934485" cy="6282212"/>
            <a:chOff x="0" y="0"/>
            <a:chExt cx="11912647" cy="8376282"/>
          </a:xfrm>
        </p:grpSpPr>
        <p:sp>
          <p:nvSpPr>
            <p:cNvPr id="6" name="TextBox 6"/>
            <p:cNvSpPr txBox="1"/>
            <p:nvPr/>
          </p:nvSpPr>
          <p:spPr>
            <a:xfrm>
              <a:off x="0" y="2138039"/>
              <a:ext cx="11912647" cy="3165146"/>
            </a:xfrm>
            <a:prstGeom prst="rect">
              <a:avLst/>
            </a:prstGeom>
          </p:spPr>
          <p:txBody>
            <a:bodyPr lIns="0" tIns="0" rIns="0" bIns="0" rtlCol="0" anchor="t">
              <a:spAutoFit/>
            </a:bodyPr>
            <a:lstStyle/>
            <a:p>
              <a:pPr algn="l">
                <a:lnSpc>
                  <a:spcPts val="9440"/>
                </a:lnSpc>
              </a:pPr>
              <a:r>
                <a:rPr lang="en-US" sz="8000" b="1">
                  <a:solidFill>
                    <a:srgbClr val="FFFFFF"/>
                  </a:solidFill>
                  <a:latin typeface="HK Grotesk Bold" panose="00000800000000000000"/>
                  <a:ea typeface="HK Grotesk Bold" panose="00000800000000000000"/>
                  <a:cs typeface="HK Grotesk Bold" panose="00000800000000000000"/>
                  <a:sym typeface="HK Grotesk Bold" panose="00000800000000000000"/>
                </a:rPr>
                <a:t>背景与意义</a:t>
              </a:r>
            </a:p>
            <a:p>
              <a:pPr algn="l">
                <a:lnSpc>
                  <a:spcPts val="9440"/>
                </a:lnSpc>
              </a:pPr>
              <a:endParaRPr lang="en-US" sz="8000" b="1">
                <a:solidFill>
                  <a:srgbClr val="FFFFFF"/>
                </a:solidFill>
                <a:latin typeface="HK Grotesk Bold" panose="00000800000000000000"/>
                <a:ea typeface="HK Grotesk Bold" panose="00000800000000000000"/>
                <a:cs typeface="HK Grotesk Bold" panose="00000800000000000000"/>
                <a:sym typeface="HK Grotesk Bold" panose="00000800000000000000"/>
              </a:endParaRPr>
            </a:p>
          </p:txBody>
        </p:sp>
        <p:sp>
          <p:nvSpPr>
            <p:cNvPr id="7" name="TextBox 7"/>
            <p:cNvSpPr txBox="1"/>
            <p:nvPr/>
          </p:nvSpPr>
          <p:spPr>
            <a:xfrm>
              <a:off x="0" y="0"/>
              <a:ext cx="2514541" cy="1378756"/>
            </a:xfrm>
            <a:prstGeom prst="rect">
              <a:avLst/>
            </a:prstGeom>
          </p:spPr>
          <p:txBody>
            <a:bodyPr lIns="0" tIns="0" rIns="0" bIns="0" rtlCol="0" anchor="t">
              <a:spAutoFit/>
            </a:bodyPr>
            <a:lstStyle/>
            <a:p>
              <a:pPr marL="0" lvl="0" indent="0" algn="l">
                <a:lnSpc>
                  <a:spcPts val="8115"/>
                </a:lnSpc>
                <a:spcBef>
                  <a:spcPct val="0"/>
                </a:spcBef>
              </a:pPr>
              <a:r>
                <a:rPr lang="en-US" sz="6875" b="1" u="none">
                  <a:solidFill>
                    <a:srgbClr val="FFFFFF">
                      <a:alpha val="60000"/>
                    </a:srgbClr>
                  </a:solidFill>
                  <a:latin typeface="HK Grotesk Bold" panose="00000800000000000000"/>
                  <a:ea typeface="HK Grotesk Bold" panose="00000800000000000000"/>
                  <a:cs typeface="HK Grotesk Bold" panose="00000800000000000000"/>
                  <a:sym typeface="HK Grotesk Bold" panose="00000800000000000000"/>
                </a:rPr>
                <a:t>01</a:t>
              </a:r>
            </a:p>
          </p:txBody>
        </p:sp>
        <p:sp>
          <p:nvSpPr>
            <p:cNvPr id="8" name="TextBox 8"/>
            <p:cNvSpPr txBox="1"/>
            <p:nvPr/>
          </p:nvSpPr>
          <p:spPr>
            <a:xfrm>
              <a:off x="0" y="6070069"/>
              <a:ext cx="7538418" cy="2306213"/>
            </a:xfrm>
            <a:prstGeom prst="rect">
              <a:avLst/>
            </a:prstGeom>
          </p:spPr>
          <p:txBody>
            <a:bodyPr lIns="0" tIns="0" rIns="0" bIns="0" rtlCol="0" anchor="t">
              <a:spAutoFit/>
            </a:bodyPr>
            <a:lstStyle/>
            <a:p>
              <a:pPr algn="l">
                <a:lnSpc>
                  <a:spcPts val="4675"/>
                </a:lnSpc>
              </a:pPr>
              <a:r>
                <a:rPr lang="en-US" sz="3340" spc="-33">
                  <a:solidFill>
                    <a:srgbClr val="FFFFFF"/>
                  </a:solidFill>
                  <a:latin typeface="Assistant" panose="00000500000000000000"/>
                  <a:ea typeface="Assistant" panose="00000500000000000000"/>
                  <a:cs typeface="Assistant" panose="00000500000000000000"/>
                  <a:sym typeface="Assistant" panose="00000500000000000000"/>
                </a:rPr>
                <a:t>工业互联网的兴起</a:t>
              </a:r>
            </a:p>
            <a:p>
              <a:pPr algn="l">
                <a:lnSpc>
                  <a:spcPts val="4675"/>
                </a:lnSpc>
              </a:pPr>
              <a:r>
                <a:rPr lang="en-US" sz="3340" spc="-33">
                  <a:solidFill>
                    <a:srgbClr val="FFFFFF"/>
                  </a:solidFill>
                  <a:latin typeface="Assistant" panose="00000500000000000000"/>
                  <a:ea typeface="Assistant" panose="00000500000000000000"/>
                  <a:cs typeface="Assistant" panose="00000500000000000000"/>
                  <a:sym typeface="Assistant" panose="00000500000000000000"/>
                </a:rPr>
                <a:t>IPv6的战略意义</a:t>
              </a:r>
            </a:p>
            <a:p>
              <a:pPr algn="l">
                <a:lnSpc>
                  <a:spcPts val="4675"/>
                </a:lnSpc>
                <a:spcBef>
                  <a:spcPct val="0"/>
                </a:spcBef>
              </a:pPr>
              <a:r>
                <a:rPr lang="en-US" sz="3340" spc="-33">
                  <a:solidFill>
                    <a:srgbClr val="FFFFFF"/>
                  </a:solidFill>
                  <a:latin typeface="Assistant" panose="00000500000000000000"/>
                  <a:ea typeface="Assistant" panose="00000500000000000000"/>
                  <a:cs typeface="Assistant" panose="00000500000000000000"/>
                  <a:sym typeface="Assistant" panose="00000500000000000000"/>
                </a:rPr>
                <a:t>IPv6在工业互联网中的角色</a:t>
              </a: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4494633">
            <a:off x="-2022061" y="8242530"/>
            <a:ext cx="4315504" cy="4088940"/>
          </a:xfrm>
          <a:custGeom>
            <a:avLst/>
            <a:gdLst/>
            <a:ahLst/>
            <a:cxnLst/>
            <a:rect l="l" t="t" r="r" b="b"/>
            <a:pathLst>
              <a:path w="4315504" h="4088940">
                <a:moveTo>
                  <a:pt x="0" y="0"/>
                </a:moveTo>
                <a:lnTo>
                  <a:pt x="4315504" y="0"/>
                </a:lnTo>
                <a:lnTo>
                  <a:pt x="4315504" y="4088940"/>
                </a:lnTo>
                <a:lnTo>
                  <a:pt x="0" y="4088940"/>
                </a:lnTo>
                <a:lnTo>
                  <a:pt x="0" y="0"/>
                </a:lnTo>
                <a:close/>
              </a:path>
            </a:pathLst>
          </a:custGeom>
          <a:blipFill>
            <a:blip r:embed="rId2"/>
            <a:stretch>
              <a:fillRect/>
            </a:stretch>
          </a:blipFill>
        </p:spPr>
        <p:txBody>
          <a:bodyPr/>
          <a:lstStyle/>
          <a:p>
            <a:endParaRPr lang="zh-CN" altLang="en-US"/>
          </a:p>
        </p:txBody>
      </p:sp>
      <p:sp>
        <p:nvSpPr>
          <p:cNvPr id="3" name="Freeform 3"/>
          <p:cNvSpPr/>
          <p:nvPr/>
        </p:nvSpPr>
        <p:spPr>
          <a:xfrm rot="313119">
            <a:off x="15158388" y="-1579634"/>
            <a:ext cx="5214256" cy="4986132"/>
          </a:xfrm>
          <a:custGeom>
            <a:avLst/>
            <a:gdLst/>
            <a:ahLst/>
            <a:cxnLst/>
            <a:rect l="l" t="t" r="r" b="b"/>
            <a:pathLst>
              <a:path w="5214256" h="4986132">
                <a:moveTo>
                  <a:pt x="0" y="0"/>
                </a:moveTo>
                <a:lnTo>
                  <a:pt x="5214256" y="0"/>
                </a:lnTo>
                <a:lnTo>
                  <a:pt x="5214256" y="4986132"/>
                </a:lnTo>
                <a:lnTo>
                  <a:pt x="0" y="4986132"/>
                </a:lnTo>
                <a:lnTo>
                  <a:pt x="0" y="0"/>
                </a:lnTo>
                <a:close/>
              </a:path>
            </a:pathLst>
          </a:custGeom>
          <a:blipFill>
            <a:blip r:embed="rId3"/>
            <a:stretch>
              <a:fillRect/>
            </a:stretch>
          </a:blipFill>
        </p:spPr>
        <p:txBody>
          <a:bodyPr/>
          <a:lstStyle/>
          <a:p>
            <a:endParaRPr lang="zh-CN" altLang="en-US"/>
          </a:p>
        </p:txBody>
      </p:sp>
      <p:sp>
        <p:nvSpPr>
          <p:cNvPr id="4" name="Freeform 4"/>
          <p:cNvSpPr/>
          <p:nvPr/>
        </p:nvSpPr>
        <p:spPr>
          <a:xfrm>
            <a:off x="2801762" y="2091298"/>
            <a:ext cx="12684476" cy="6104404"/>
          </a:xfrm>
          <a:custGeom>
            <a:avLst/>
            <a:gdLst/>
            <a:ahLst/>
            <a:cxnLst/>
            <a:rect l="l" t="t" r="r" b="b"/>
            <a:pathLst>
              <a:path w="12684476" h="6104404">
                <a:moveTo>
                  <a:pt x="0" y="0"/>
                </a:moveTo>
                <a:lnTo>
                  <a:pt x="12684476" y="0"/>
                </a:lnTo>
                <a:lnTo>
                  <a:pt x="12684476" y="6104404"/>
                </a:lnTo>
                <a:lnTo>
                  <a:pt x="0" y="6104404"/>
                </a:lnTo>
                <a:lnTo>
                  <a:pt x="0" y="0"/>
                </a:lnTo>
                <a:close/>
              </a:path>
            </a:pathLst>
          </a:custGeom>
          <a:blipFill>
            <a:blip r:embed="rId4"/>
            <a:stretch>
              <a:fillRect/>
            </a:stretch>
          </a:blipFill>
        </p:spPr>
        <p:txBody>
          <a:bodyPr/>
          <a:lstStyle/>
          <a:p>
            <a:endParaRPr lang="zh-CN" altLang="en-US"/>
          </a:p>
        </p:txBody>
      </p:sp>
      <p:sp>
        <p:nvSpPr>
          <p:cNvPr id="5" name="TextBox 5"/>
          <p:cNvSpPr txBox="1"/>
          <p:nvPr/>
        </p:nvSpPr>
        <p:spPr>
          <a:xfrm>
            <a:off x="7086600" y="1194435"/>
            <a:ext cx="4208780" cy="933450"/>
          </a:xfrm>
          <a:prstGeom prst="rect">
            <a:avLst/>
          </a:prstGeom>
        </p:spPr>
        <p:txBody>
          <a:bodyPr wrap="square" lIns="0" tIns="0" rIns="0" bIns="0" rtlCol="0" anchor="t">
            <a:spAutoFit/>
          </a:bodyPr>
          <a:lstStyle/>
          <a:p>
            <a:pPr marL="0" lvl="0" indent="0" algn="ctr">
              <a:lnSpc>
                <a:spcPts val="7280"/>
              </a:lnSpc>
              <a:spcBef>
                <a:spcPct val="0"/>
              </a:spcBef>
            </a:pPr>
            <a:r>
              <a:rPr lang="en-US" sz="52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报警管理界面</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4D1354"/>
        </a:solidFill>
        <a:effectLst/>
      </p:bgPr>
    </p:bg>
    <p:spTree>
      <p:nvGrpSpPr>
        <p:cNvPr id="1" name=""/>
        <p:cNvGrpSpPr/>
        <p:nvPr/>
      </p:nvGrpSpPr>
      <p:grpSpPr>
        <a:xfrm>
          <a:off x="0" y="0"/>
          <a:ext cx="0" cy="0"/>
          <a:chOff x="0" y="0"/>
          <a:chExt cx="0" cy="0"/>
        </a:xfrm>
      </p:grpSpPr>
      <p:sp>
        <p:nvSpPr>
          <p:cNvPr id="2" name="Freeform 2"/>
          <p:cNvSpPr/>
          <p:nvPr/>
        </p:nvSpPr>
        <p:spPr>
          <a:xfrm rot="1298824">
            <a:off x="12555249" y="4939834"/>
            <a:ext cx="6575294" cy="7268784"/>
          </a:xfrm>
          <a:custGeom>
            <a:avLst/>
            <a:gdLst/>
            <a:ahLst/>
            <a:cxnLst/>
            <a:rect l="l" t="t" r="r" b="b"/>
            <a:pathLst>
              <a:path w="6575294" h="7268784">
                <a:moveTo>
                  <a:pt x="0" y="0"/>
                </a:moveTo>
                <a:lnTo>
                  <a:pt x="6575295" y="0"/>
                </a:lnTo>
                <a:lnTo>
                  <a:pt x="6575295" y="7268784"/>
                </a:lnTo>
                <a:lnTo>
                  <a:pt x="0" y="7268784"/>
                </a:lnTo>
                <a:lnTo>
                  <a:pt x="0" y="0"/>
                </a:lnTo>
                <a:close/>
              </a:path>
            </a:pathLst>
          </a:custGeom>
          <a:blipFill>
            <a:blip r:embed="rId2"/>
            <a:stretch>
              <a:fillRect r="-381" b="-1174"/>
            </a:stretch>
          </a:blipFill>
        </p:spPr>
        <p:txBody>
          <a:bodyPr/>
          <a:lstStyle/>
          <a:p>
            <a:endParaRPr lang="zh-CN" altLang="en-US"/>
          </a:p>
        </p:txBody>
      </p:sp>
      <p:sp>
        <p:nvSpPr>
          <p:cNvPr id="3" name="Freeform 3"/>
          <p:cNvSpPr/>
          <p:nvPr/>
        </p:nvSpPr>
        <p:spPr>
          <a:xfrm rot="-2715964">
            <a:off x="8597713" y="7771526"/>
            <a:ext cx="1844500" cy="1747664"/>
          </a:xfrm>
          <a:custGeom>
            <a:avLst/>
            <a:gdLst/>
            <a:ahLst/>
            <a:cxnLst/>
            <a:rect l="l" t="t" r="r" b="b"/>
            <a:pathLst>
              <a:path w="1844500" h="1747664">
                <a:moveTo>
                  <a:pt x="0" y="0"/>
                </a:moveTo>
                <a:lnTo>
                  <a:pt x="1844500" y="0"/>
                </a:lnTo>
                <a:lnTo>
                  <a:pt x="1844500" y="1747664"/>
                </a:lnTo>
                <a:lnTo>
                  <a:pt x="0" y="1747664"/>
                </a:lnTo>
                <a:lnTo>
                  <a:pt x="0" y="0"/>
                </a:lnTo>
                <a:close/>
              </a:path>
            </a:pathLst>
          </a:custGeom>
          <a:blipFill>
            <a:blip r:embed="rId3"/>
            <a:stretch>
              <a:fillRect/>
            </a:stretch>
          </a:blipFill>
        </p:spPr>
        <p:txBody>
          <a:bodyPr/>
          <a:lstStyle/>
          <a:p>
            <a:endParaRPr lang="zh-CN" altLang="en-US"/>
          </a:p>
        </p:txBody>
      </p:sp>
      <p:sp>
        <p:nvSpPr>
          <p:cNvPr id="4" name="Freeform 4"/>
          <p:cNvSpPr/>
          <p:nvPr/>
        </p:nvSpPr>
        <p:spPr>
          <a:xfrm rot="-3378125">
            <a:off x="12070219" y="-1362141"/>
            <a:ext cx="4943405" cy="5723190"/>
          </a:xfrm>
          <a:custGeom>
            <a:avLst/>
            <a:gdLst/>
            <a:ahLst/>
            <a:cxnLst/>
            <a:rect l="l" t="t" r="r" b="b"/>
            <a:pathLst>
              <a:path w="4943405" h="5723190">
                <a:moveTo>
                  <a:pt x="0" y="0"/>
                </a:moveTo>
                <a:lnTo>
                  <a:pt x="4943405" y="0"/>
                </a:lnTo>
                <a:lnTo>
                  <a:pt x="4943405" y="5723190"/>
                </a:lnTo>
                <a:lnTo>
                  <a:pt x="0" y="5723190"/>
                </a:lnTo>
                <a:lnTo>
                  <a:pt x="0" y="0"/>
                </a:lnTo>
                <a:close/>
              </a:path>
            </a:pathLst>
          </a:custGeom>
          <a:blipFill>
            <a:blip r:embed="rId4"/>
            <a:stretch>
              <a:fillRect/>
            </a:stretch>
          </a:blipFill>
        </p:spPr>
        <p:txBody>
          <a:bodyPr/>
          <a:lstStyle/>
          <a:p>
            <a:endParaRPr lang="zh-CN" altLang="en-US"/>
          </a:p>
        </p:txBody>
      </p:sp>
      <p:grpSp>
        <p:nvGrpSpPr>
          <p:cNvPr id="5" name="Group 5"/>
          <p:cNvGrpSpPr/>
          <p:nvPr/>
        </p:nvGrpSpPr>
        <p:grpSpPr>
          <a:xfrm>
            <a:off x="1028700" y="1795747"/>
            <a:ext cx="8934485" cy="7462553"/>
            <a:chOff x="0" y="0"/>
            <a:chExt cx="11912647" cy="9950071"/>
          </a:xfrm>
        </p:grpSpPr>
        <p:sp>
          <p:nvSpPr>
            <p:cNvPr id="6" name="TextBox 6"/>
            <p:cNvSpPr txBox="1"/>
            <p:nvPr/>
          </p:nvSpPr>
          <p:spPr>
            <a:xfrm>
              <a:off x="0" y="2138039"/>
              <a:ext cx="11912647" cy="4738935"/>
            </a:xfrm>
            <a:prstGeom prst="rect">
              <a:avLst/>
            </a:prstGeom>
          </p:spPr>
          <p:txBody>
            <a:bodyPr lIns="0" tIns="0" rIns="0" bIns="0" rtlCol="0" anchor="t">
              <a:spAutoFit/>
            </a:bodyPr>
            <a:lstStyle/>
            <a:p>
              <a:pPr algn="l">
                <a:lnSpc>
                  <a:spcPts val="9440"/>
                </a:lnSpc>
              </a:pPr>
              <a:r>
                <a:rPr lang="en-US" sz="8000" b="1">
                  <a:solidFill>
                    <a:srgbClr val="FFFFFF"/>
                  </a:solidFill>
                  <a:latin typeface="HK Grotesk Bold" panose="00000800000000000000"/>
                  <a:ea typeface="HK Grotesk Bold" panose="00000800000000000000"/>
                  <a:cs typeface="HK Grotesk Bold" panose="00000800000000000000"/>
                  <a:sym typeface="HK Grotesk Bold" panose="00000800000000000000"/>
                </a:rPr>
                <a:t>IPv6工业互联网应用的前景展望</a:t>
              </a:r>
            </a:p>
            <a:p>
              <a:pPr algn="l">
                <a:lnSpc>
                  <a:spcPts val="9440"/>
                </a:lnSpc>
              </a:pPr>
              <a:endParaRPr lang="en-US" sz="8000" b="1">
                <a:solidFill>
                  <a:srgbClr val="FFFFFF"/>
                </a:solidFill>
                <a:latin typeface="HK Grotesk Bold" panose="00000800000000000000"/>
                <a:ea typeface="HK Grotesk Bold" panose="00000800000000000000"/>
                <a:cs typeface="HK Grotesk Bold" panose="00000800000000000000"/>
                <a:sym typeface="HK Grotesk Bold" panose="00000800000000000000"/>
              </a:endParaRPr>
            </a:p>
          </p:txBody>
        </p:sp>
        <p:sp>
          <p:nvSpPr>
            <p:cNvPr id="7" name="TextBox 7"/>
            <p:cNvSpPr txBox="1"/>
            <p:nvPr/>
          </p:nvSpPr>
          <p:spPr>
            <a:xfrm>
              <a:off x="0" y="0"/>
              <a:ext cx="2514541" cy="1378756"/>
            </a:xfrm>
            <a:prstGeom prst="rect">
              <a:avLst/>
            </a:prstGeom>
          </p:spPr>
          <p:txBody>
            <a:bodyPr lIns="0" tIns="0" rIns="0" bIns="0" rtlCol="0" anchor="t">
              <a:spAutoFit/>
            </a:bodyPr>
            <a:lstStyle/>
            <a:p>
              <a:pPr marL="0" lvl="0" indent="0" algn="l">
                <a:lnSpc>
                  <a:spcPts val="8115"/>
                </a:lnSpc>
                <a:spcBef>
                  <a:spcPct val="0"/>
                </a:spcBef>
              </a:pPr>
              <a:r>
                <a:rPr lang="en-US" sz="6875" b="1" u="none">
                  <a:solidFill>
                    <a:srgbClr val="FFFFFF">
                      <a:alpha val="60000"/>
                    </a:srgbClr>
                  </a:solidFill>
                  <a:latin typeface="HK Grotesk Bold" panose="00000800000000000000"/>
                  <a:ea typeface="HK Grotesk Bold" panose="00000800000000000000"/>
                  <a:cs typeface="HK Grotesk Bold" panose="00000800000000000000"/>
                  <a:sym typeface="HK Grotesk Bold" panose="00000800000000000000"/>
                </a:rPr>
                <a:t>05</a:t>
              </a:r>
            </a:p>
          </p:txBody>
        </p:sp>
        <p:sp>
          <p:nvSpPr>
            <p:cNvPr id="8" name="TextBox 8"/>
            <p:cNvSpPr txBox="1"/>
            <p:nvPr/>
          </p:nvSpPr>
          <p:spPr>
            <a:xfrm>
              <a:off x="0" y="7643858"/>
              <a:ext cx="7538418" cy="2306213"/>
            </a:xfrm>
            <a:prstGeom prst="rect">
              <a:avLst/>
            </a:prstGeom>
          </p:spPr>
          <p:txBody>
            <a:bodyPr lIns="0" tIns="0" rIns="0" bIns="0" rtlCol="0" anchor="t">
              <a:spAutoFit/>
            </a:bodyPr>
            <a:lstStyle/>
            <a:p>
              <a:pPr algn="l">
                <a:lnSpc>
                  <a:spcPts val="4675"/>
                </a:lnSpc>
              </a:pPr>
              <a:r>
                <a:rPr lang="en-US" sz="3340" spc="-33">
                  <a:solidFill>
                    <a:srgbClr val="FFFFFF"/>
                  </a:solidFill>
                  <a:latin typeface="Assistant" panose="00000500000000000000"/>
                  <a:ea typeface="Assistant" panose="00000500000000000000"/>
                  <a:cs typeface="Assistant" panose="00000500000000000000"/>
                  <a:sym typeface="Assistant" panose="00000500000000000000"/>
                </a:rPr>
                <a:t>未来发展趋势</a:t>
              </a:r>
            </a:p>
            <a:p>
              <a:pPr algn="l">
                <a:lnSpc>
                  <a:spcPts val="4675"/>
                </a:lnSpc>
              </a:pPr>
              <a:r>
                <a:rPr lang="en-US" sz="3340" spc="-33">
                  <a:solidFill>
                    <a:srgbClr val="FFFFFF"/>
                  </a:solidFill>
                  <a:latin typeface="Assistant" panose="00000500000000000000"/>
                  <a:ea typeface="Assistant" panose="00000500000000000000"/>
                  <a:cs typeface="Assistant" panose="00000500000000000000"/>
                  <a:sym typeface="Assistant" panose="00000500000000000000"/>
                </a:rPr>
                <a:t>政策与行业支持</a:t>
              </a:r>
            </a:p>
            <a:p>
              <a:pPr algn="l">
                <a:lnSpc>
                  <a:spcPts val="4675"/>
                </a:lnSpc>
                <a:spcBef>
                  <a:spcPct val="0"/>
                </a:spcBef>
              </a:pPr>
              <a:r>
                <a:rPr lang="en-US" sz="3340" spc="-33">
                  <a:solidFill>
                    <a:srgbClr val="FFFFFF"/>
                  </a:solidFill>
                  <a:latin typeface="Assistant" panose="00000500000000000000"/>
                  <a:ea typeface="Assistant" panose="00000500000000000000"/>
                  <a:cs typeface="Assistant" panose="00000500000000000000"/>
                  <a:sym typeface="Assistant" panose="00000500000000000000"/>
                </a:rPr>
                <a:t>前景挑战与机遇</a:t>
              </a: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1564986" y="-3282418"/>
            <a:ext cx="7027814" cy="6254754"/>
          </a:xfrm>
          <a:custGeom>
            <a:avLst/>
            <a:gdLst/>
            <a:ahLst/>
            <a:cxnLst/>
            <a:rect l="l" t="t" r="r" b="b"/>
            <a:pathLst>
              <a:path w="7027814" h="6254754">
                <a:moveTo>
                  <a:pt x="0" y="0"/>
                </a:moveTo>
                <a:lnTo>
                  <a:pt x="7027814" y="0"/>
                </a:lnTo>
                <a:lnTo>
                  <a:pt x="7027814" y="6254755"/>
                </a:lnTo>
                <a:lnTo>
                  <a:pt x="0" y="6254755"/>
                </a:lnTo>
                <a:lnTo>
                  <a:pt x="0" y="0"/>
                </a:lnTo>
                <a:close/>
              </a:path>
            </a:pathLst>
          </a:custGeom>
          <a:blipFill>
            <a:blip r:embed="rId2"/>
            <a:stretch>
              <a:fillRect/>
            </a:stretch>
          </a:blipFill>
        </p:spPr>
        <p:txBody>
          <a:bodyPr/>
          <a:lstStyle/>
          <a:p>
            <a:endParaRPr lang="zh-CN" altLang="en-US"/>
          </a:p>
        </p:txBody>
      </p:sp>
      <p:sp>
        <p:nvSpPr>
          <p:cNvPr id="3" name="Freeform 3"/>
          <p:cNvSpPr/>
          <p:nvPr/>
        </p:nvSpPr>
        <p:spPr>
          <a:xfrm rot="9490257">
            <a:off x="7989172" y="8611142"/>
            <a:ext cx="2546291" cy="2412611"/>
          </a:xfrm>
          <a:custGeom>
            <a:avLst/>
            <a:gdLst/>
            <a:ahLst/>
            <a:cxnLst/>
            <a:rect l="l" t="t" r="r" b="b"/>
            <a:pathLst>
              <a:path w="2546291" h="2412611">
                <a:moveTo>
                  <a:pt x="0" y="0"/>
                </a:moveTo>
                <a:lnTo>
                  <a:pt x="2546291" y="0"/>
                </a:lnTo>
                <a:lnTo>
                  <a:pt x="2546291" y="2412611"/>
                </a:lnTo>
                <a:lnTo>
                  <a:pt x="0" y="2412611"/>
                </a:lnTo>
                <a:lnTo>
                  <a:pt x="0" y="0"/>
                </a:lnTo>
                <a:close/>
              </a:path>
            </a:pathLst>
          </a:custGeom>
          <a:blipFill>
            <a:blip r:embed="rId3"/>
            <a:stretch>
              <a:fillRect/>
            </a:stretch>
          </a:blipFill>
        </p:spPr>
        <p:txBody>
          <a:bodyPr/>
          <a:lstStyle/>
          <a:p>
            <a:endParaRPr lang="zh-CN" altLang="en-US"/>
          </a:p>
        </p:txBody>
      </p:sp>
      <p:sp>
        <p:nvSpPr>
          <p:cNvPr id="4" name="Freeform 4"/>
          <p:cNvSpPr/>
          <p:nvPr/>
        </p:nvSpPr>
        <p:spPr>
          <a:xfrm rot="6148233">
            <a:off x="12976018" y="3273608"/>
            <a:ext cx="6861060" cy="6560888"/>
          </a:xfrm>
          <a:custGeom>
            <a:avLst/>
            <a:gdLst/>
            <a:ahLst/>
            <a:cxnLst/>
            <a:rect l="l" t="t" r="r" b="b"/>
            <a:pathLst>
              <a:path w="6861060" h="6560888">
                <a:moveTo>
                  <a:pt x="0" y="0"/>
                </a:moveTo>
                <a:lnTo>
                  <a:pt x="6861060" y="0"/>
                </a:lnTo>
                <a:lnTo>
                  <a:pt x="6861060" y="6560888"/>
                </a:lnTo>
                <a:lnTo>
                  <a:pt x="0" y="6560888"/>
                </a:lnTo>
                <a:lnTo>
                  <a:pt x="0" y="0"/>
                </a:lnTo>
                <a:close/>
              </a:path>
            </a:pathLst>
          </a:custGeom>
          <a:blipFill>
            <a:blip r:embed="rId4"/>
            <a:stretch>
              <a:fillRect/>
            </a:stretch>
          </a:blipFill>
        </p:spPr>
        <p:txBody>
          <a:bodyPr/>
          <a:lstStyle/>
          <a:p>
            <a:endParaRPr lang="zh-CN" altLang="en-US"/>
          </a:p>
        </p:txBody>
      </p:sp>
      <p:sp>
        <p:nvSpPr>
          <p:cNvPr id="5" name="TextBox 5"/>
          <p:cNvSpPr txBox="1"/>
          <p:nvPr/>
        </p:nvSpPr>
        <p:spPr>
          <a:xfrm>
            <a:off x="1028700" y="1038225"/>
            <a:ext cx="9235582" cy="2371479"/>
          </a:xfrm>
          <a:prstGeom prst="rect">
            <a:avLst/>
          </a:prstGeom>
        </p:spPr>
        <p:txBody>
          <a:bodyPr lIns="0" tIns="0" rIns="0" bIns="0" rtlCol="0" anchor="t">
            <a:spAutoFit/>
          </a:bodyPr>
          <a:lstStyle/>
          <a:p>
            <a:pPr algn="l">
              <a:lnSpc>
                <a:spcPts val="9440"/>
              </a:lnSpc>
            </a:pPr>
            <a:r>
              <a:rPr lang="en-US" sz="8000" b="1">
                <a:solidFill>
                  <a:srgbClr val="4D1354"/>
                </a:solidFill>
                <a:latin typeface="HK Grotesk Bold" panose="00000800000000000000"/>
                <a:ea typeface="HK Grotesk Bold" panose="00000800000000000000"/>
                <a:cs typeface="HK Grotesk Bold" panose="00000800000000000000"/>
                <a:sym typeface="HK Grotesk Bold" panose="00000800000000000000"/>
              </a:rPr>
              <a:t>未来发展趋势</a:t>
            </a:r>
          </a:p>
          <a:p>
            <a:pPr algn="l">
              <a:lnSpc>
                <a:spcPts val="9440"/>
              </a:lnSpc>
            </a:pPr>
            <a:endParaRPr lang="en-US" sz="8000" b="1">
              <a:solidFill>
                <a:srgbClr val="4D1354"/>
              </a:solidFill>
              <a:latin typeface="HK Grotesk Bold" panose="00000800000000000000"/>
              <a:ea typeface="HK Grotesk Bold" panose="00000800000000000000"/>
              <a:cs typeface="HK Grotesk Bold" panose="00000800000000000000"/>
              <a:sym typeface="HK Grotesk Bold" panose="00000800000000000000"/>
            </a:endParaRPr>
          </a:p>
        </p:txBody>
      </p:sp>
      <p:sp>
        <p:nvSpPr>
          <p:cNvPr id="6" name="TextBox 6"/>
          <p:cNvSpPr txBox="1"/>
          <p:nvPr/>
        </p:nvSpPr>
        <p:spPr>
          <a:xfrm>
            <a:off x="1028700" y="4392272"/>
            <a:ext cx="5186657" cy="4256886"/>
          </a:xfrm>
          <a:prstGeom prst="rect">
            <a:avLst/>
          </a:prstGeom>
        </p:spPr>
        <p:txBody>
          <a:bodyPr lIns="0" tIns="0" rIns="0" bIns="0" rtlCol="0" anchor="t">
            <a:spAutoFit/>
          </a:bodyPr>
          <a:lstStyle/>
          <a:p>
            <a:pPr algn="just">
              <a:lnSpc>
                <a:spcPts val="4245"/>
              </a:lnSpc>
              <a:spcBef>
                <a:spcPct val="0"/>
              </a:spcBef>
            </a:pPr>
            <a:r>
              <a:rPr lang="en-US" sz="3030" spc="-30">
                <a:solidFill>
                  <a:srgbClr val="000000"/>
                </a:solidFill>
                <a:latin typeface="Assistant" panose="00000500000000000000"/>
                <a:ea typeface="Assistant" panose="00000500000000000000"/>
                <a:cs typeface="Assistant" panose="00000500000000000000"/>
                <a:sym typeface="Assistant" panose="00000500000000000000"/>
              </a:rPr>
              <a:t>IPv6在工业互联中的应用将更加深入，从现有的传感器、边缘网关，到未来的机器人、自动导引车、AR/VR辅助维护等设备，都会充分利用IPv6的充裕地址与高效路由特性，实现更灵活的部署与更全面的网络接入。</a:t>
            </a:r>
          </a:p>
        </p:txBody>
      </p:sp>
      <p:sp>
        <p:nvSpPr>
          <p:cNvPr id="7" name="TextBox 7"/>
          <p:cNvSpPr txBox="1"/>
          <p:nvPr/>
        </p:nvSpPr>
        <p:spPr>
          <a:xfrm>
            <a:off x="6692756" y="3858083"/>
            <a:ext cx="5985718" cy="4791075"/>
          </a:xfrm>
          <a:prstGeom prst="rect">
            <a:avLst/>
          </a:prstGeom>
        </p:spPr>
        <p:txBody>
          <a:bodyPr lIns="0" tIns="0" rIns="0" bIns="0" rtlCol="0" anchor="t">
            <a:spAutoFit/>
          </a:bodyPr>
          <a:lstStyle/>
          <a:p>
            <a:pPr algn="ctr">
              <a:lnSpc>
                <a:spcPts val="4200"/>
              </a:lnSpc>
            </a:pPr>
            <a:endParaRPr/>
          </a:p>
          <a:p>
            <a:pPr algn="l">
              <a:lnSpc>
                <a:spcPts val="4200"/>
              </a:lnSpc>
              <a:spcBef>
                <a:spcPct val="0"/>
              </a:spcBef>
            </a:pPr>
            <a:r>
              <a:rPr lang="en-US" sz="3000" spc="-30">
                <a:solidFill>
                  <a:srgbClr val="000000"/>
                </a:solidFill>
                <a:latin typeface="Assistant" panose="00000500000000000000"/>
                <a:ea typeface="Assistant" panose="00000500000000000000"/>
                <a:cs typeface="Assistant" panose="00000500000000000000"/>
                <a:sym typeface="Assistant" panose="00000500000000000000"/>
              </a:rPr>
              <a:t>未来，工业互联网系统不仅服务于单一工厂或企业，而是要在跨行业、跨企业场景中互联互通。依托 IPv6 的全球可路由地址空间与统一协议栈，结合各行业协会和标准组织的推动，将逐渐形成通用的数据交换与报警协同标准，催生新型产业生态。</a:t>
            </a:r>
          </a:p>
        </p:txBody>
      </p:sp>
      <p:sp>
        <p:nvSpPr>
          <p:cNvPr id="8" name="TextBox 8"/>
          <p:cNvSpPr txBox="1"/>
          <p:nvPr/>
        </p:nvSpPr>
        <p:spPr>
          <a:xfrm>
            <a:off x="1028700" y="2867660"/>
            <a:ext cx="4751705" cy="933450"/>
          </a:xfrm>
          <a:prstGeom prst="rect">
            <a:avLst/>
          </a:prstGeom>
        </p:spPr>
        <p:txBody>
          <a:bodyPr wrap="square" lIns="0" tIns="0" rIns="0" bIns="0" rtlCol="0" anchor="t">
            <a:spAutoFit/>
          </a:bodyPr>
          <a:lstStyle/>
          <a:p>
            <a:pPr marL="0" lvl="0" indent="0" algn="ctr">
              <a:lnSpc>
                <a:spcPts val="7280"/>
              </a:lnSpc>
              <a:spcBef>
                <a:spcPct val="0"/>
              </a:spcBef>
            </a:pPr>
            <a:r>
              <a:rPr lang="en-US" sz="52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全面的IPv6集成</a:t>
            </a:r>
          </a:p>
        </p:txBody>
      </p:sp>
      <p:sp>
        <p:nvSpPr>
          <p:cNvPr id="9" name="TextBox 9"/>
          <p:cNvSpPr txBox="1"/>
          <p:nvPr/>
        </p:nvSpPr>
        <p:spPr>
          <a:xfrm>
            <a:off x="6692900" y="2867660"/>
            <a:ext cx="6267450" cy="933450"/>
          </a:xfrm>
          <a:prstGeom prst="rect">
            <a:avLst/>
          </a:prstGeom>
        </p:spPr>
        <p:txBody>
          <a:bodyPr wrap="square" lIns="0" tIns="0" rIns="0" bIns="0" rtlCol="0" anchor="t">
            <a:spAutoFit/>
          </a:bodyPr>
          <a:lstStyle/>
          <a:p>
            <a:pPr marL="0" lvl="0" indent="0" algn="ctr">
              <a:lnSpc>
                <a:spcPts val="7280"/>
              </a:lnSpc>
              <a:spcBef>
                <a:spcPct val="0"/>
              </a:spcBef>
            </a:pPr>
            <a:r>
              <a:rPr lang="en-US" sz="52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跨行业互联与标准化</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1564986" y="-3282418"/>
            <a:ext cx="7027814" cy="6254754"/>
          </a:xfrm>
          <a:custGeom>
            <a:avLst/>
            <a:gdLst/>
            <a:ahLst/>
            <a:cxnLst/>
            <a:rect l="l" t="t" r="r" b="b"/>
            <a:pathLst>
              <a:path w="7027814" h="6254754">
                <a:moveTo>
                  <a:pt x="0" y="0"/>
                </a:moveTo>
                <a:lnTo>
                  <a:pt x="7027814" y="0"/>
                </a:lnTo>
                <a:lnTo>
                  <a:pt x="7027814" y="6254755"/>
                </a:lnTo>
                <a:lnTo>
                  <a:pt x="0" y="6254755"/>
                </a:lnTo>
                <a:lnTo>
                  <a:pt x="0" y="0"/>
                </a:lnTo>
                <a:close/>
              </a:path>
            </a:pathLst>
          </a:custGeom>
          <a:blipFill>
            <a:blip r:embed="rId2"/>
            <a:stretch>
              <a:fillRect/>
            </a:stretch>
          </a:blipFill>
        </p:spPr>
        <p:txBody>
          <a:bodyPr/>
          <a:lstStyle/>
          <a:p>
            <a:endParaRPr lang="zh-CN" altLang="en-US"/>
          </a:p>
        </p:txBody>
      </p:sp>
      <p:sp>
        <p:nvSpPr>
          <p:cNvPr id="3" name="TextBox 3"/>
          <p:cNvSpPr txBox="1"/>
          <p:nvPr/>
        </p:nvSpPr>
        <p:spPr>
          <a:xfrm>
            <a:off x="1028700" y="1038225"/>
            <a:ext cx="9235582" cy="2371479"/>
          </a:xfrm>
          <a:prstGeom prst="rect">
            <a:avLst/>
          </a:prstGeom>
        </p:spPr>
        <p:txBody>
          <a:bodyPr lIns="0" tIns="0" rIns="0" bIns="0" rtlCol="0" anchor="t">
            <a:spAutoFit/>
          </a:bodyPr>
          <a:lstStyle/>
          <a:p>
            <a:pPr algn="l">
              <a:lnSpc>
                <a:spcPts val="9440"/>
              </a:lnSpc>
            </a:pPr>
            <a:r>
              <a:rPr lang="en-US" sz="8000" b="1">
                <a:solidFill>
                  <a:srgbClr val="4D1354"/>
                </a:solidFill>
                <a:latin typeface="HK Grotesk Bold" panose="00000800000000000000"/>
                <a:ea typeface="HK Grotesk Bold" panose="00000800000000000000"/>
                <a:cs typeface="HK Grotesk Bold" panose="00000800000000000000"/>
                <a:sym typeface="HK Grotesk Bold" panose="00000800000000000000"/>
              </a:rPr>
              <a:t>政策与行业支持</a:t>
            </a:r>
          </a:p>
          <a:p>
            <a:pPr algn="l">
              <a:lnSpc>
                <a:spcPts val="9440"/>
              </a:lnSpc>
            </a:pPr>
            <a:endParaRPr lang="en-US" sz="8000" b="1">
              <a:solidFill>
                <a:srgbClr val="4D1354"/>
              </a:solidFill>
              <a:latin typeface="HK Grotesk Bold" panose="00000800000000000000"/>
              <a:ea typeface="HK Grotesk Bold" panose="00000800000000000000"/>
              <a:cs typeface="HK Grotesk Bold" panose="00000800000000000000"/>
              <a:sym typeface="HK Grotesk Bold" panose="00000800000000000000"/>
            </a:endParaRPr>
          </a:p>
        </p:txBody>
      </p:sp>
      <p:sp>
        <p:nvSpPr>
          <p:cNvPr id="4" name="TextBox 4"/>
          <p:cNvSpPr txBox="1"/>
          <p:nvPr/>
        </p:nvSpPr>
        <p:spPr>
          <a:xfrm>
            <a:off x="1028700" y="2968973"/>
            <a:ext cx="8115300" cy="2657475"/>
          </a:xfrm>
          <a:prstGeom prst="rect">
            <a:avLst/>
          </a:prstGeom>
        </p:spPr>
        <p:txBody>
          <a:bodyPr lIns="0" tIns="0" rIns="0" bIns="0" rtlCol="0" anchor="t">
            <a:spAutoFit/>
          </a:bodyPr>
          <a:lstStyle/>
          <a:p>
            <a:pPr algn="l">
              <a:lnSpc>
                <a:spcPts val="4200"/>
              </a:lnSpc>
              <a:spcBef>
                <a:spcPct val="0"/>
              </a:spcBef>
            </a:pPr>
            <a:r>
              <a:rPr lang="en-US" sz="3000" spc="-30">
                <a:solidFill>
                  <a:srgbClr val="000000"/>
                </a:solidFill>
                <a:latin typeface="Assistant" panose="00000500000000000000"/>
                <a:ea typeface="Assistant" panose="00000500000000000000"/>
                <a:cs typeface="Assistant" panose="00000500000000000000"/>
                <a:sym typeface="Assistant" panose="00000500000000000000"/>
              </a:rPr>
              <a:t>各国政府普遍将IPv6推广纳入数字化转型战略，并通过政策激励、财政补贴以及示范项目推动工业互联网升级；在工业报警领域，政府鼓励企业加速采用IPv6网络技术，以提高生产安全与可控性。</a:t>
            </a:r>
          </a:p>
        </p:txBody>
      </p:sp>
      <p:sp>
        <p:nvSpPr>
          <p:cNvPr id="5" name="TextBox 5"/>
          <p:cNvSpPr txBox="1"/>
          <p:nvPr/>
        </p:nvSpPr>
        <p:spPr>
          <a:xfrm>
            <a:off x="1028700" y="6600825"/>
            <a:ext cx="8115300" cy="2657475"/>
          </a:xfrm>
          <a:prstGeom prst="rect">
            <a:avLst/>
          </a:prstGeom>
        </p:spPr>
        <p:txBody>
          <a:bodyPr lIns="0" tIns="0" rIns="0" bIns="0" rtlCol="0" anchor="t">
            <a:spAutoFit/>
          </a:bodyPr>
          <a:lstStyle/>
          <a:p>
            <a:pPr algn="l">
              <a:lnSpc>
                <a:spcPts val="4200"/>
              </a:lnSpc>
              <a:spcBef>
                <a:spcPct val="0"/>
              </a:spcBef>
            </a:pPr>
            <a:r>
              <a:rPr lang="en-US" sz="3000" spc="-30">
                <a:solidFill>
                  <a:srgbClr val="000000"/>
                </a:solidFill>
                <a:latin typeface="Assistant" panose="00000500000000000000"/>
                <a:ea typeface="Assistant" panose="00000500000000000000"/>
                <a:cs typeface="Assistant" panose="00000500000000000000"/>
                <a:sym typeface="Assistant" panose="00000500000000000000"/>
              </a:rPr>
              <a:t>设备厂商、通信运营商和系统集成商广泛合作，推出IPv6支持的工业设备、网关和软件平台；通过产学研协同创新，持续强化边缘计算、AI识别技术与IPv6融合，形成完善的上下游生态，为企业提供一站式解决方案。</a:t>
            </a:r>
          </a:p>
        </p:txBody>
      </p:sp>
      <p:sp>
        <p:nvSpPr>
          <p:cNvPr id="6" name="Freeform 6"/>
          <p:cNvSpPr/>
          <p:nvPr/>
        </p:nvSpPr>
        <p:spPr>
          <a:xfrm>
            <a:off x="9144000" y="3340045"/>
            <a:ext cx="8815048" cy="4572806"/>
          </a:xfrm>
          <a:custGeom>
            <a:avLst/>
            <a:gdLst/>
            <a:ahLst/>
            <a:cxnLst/>
            <a:rect l="l" t="t" r="r" b="b"/>
            <a:pathLst>
              <a:path w="8815048" h="4572806">
                <a:moveTo>
                  <a:pt x="0" y="0"/>
                </a:moveTo>
                <a:lnTo>
                  <a:pt x="8815048" y="0"/>
                </a:lnTo>
                <a:lnTo>
                  <a:pt x="8815048" y="4572806"/>
                </a:lnTo>
                <a:lnTo>
                  <a:pt x="0" y="4572806"/>
                </a:lnTo>
                <a:lnTo>
                  <a:pt x="0" y="0"/>
                </a:lnTo>
                <a:close/>
              </a:path>
            </a:pathLst>
          </a:custGeom>
          <a:blipFill>
            <a:blip r:embed="rId3"/>
            <a:stretch>
              <a:fillRect/>
            </a:stretch>
          </a:blipFill>
        </p:spPr>
        <p:txBody>
          <a:bodyPr/>
          <a:lstStyle/>
          <a:p>
            <a:endParaRPr lang="zh-CN" altLang="en-US"/>
          </a:p>
        </p:txBody>
      </p:sp>
      <p:sp>
        <p:nvSpPr>
          <p:cNvPr id="7" name="TextBox 7"/>
          <p:cNvSpPr txBox="1"/>
          <p:nvPr/>
        </p:nvSpPr>
        <p:spPr>
          <a:xfrm>
            <a:off x="1028700" y="5521673"/>
            <a:ext cx="8115300" cy="896620"/>
          </a:xfrm>
          <a:prstGeom prst="rect">
            <a:avLst/>
          </a:prstGeom>
        </p:spPr>
        <p:txBody>
          <a:bodyPr lIns="0" tIns="0" rIns="0" bIns="0" rtlCol="0" anchor="t">
            <a:spAutoFit/>
          </a:bodyPr>
          <a:lstStyle/>
          <a:p>
            <a:pPr algn="ctr">
              <a:lnSpc>
                <a:spcPts val="7280"/>
              </a:lnSpc>
            </a:pPr>
            <a:r>
              <a:rPr lang="en-US" sz="52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产业链协同与生态完善</a:t>
            </a:r>
          </a:p>
        </p:txBody>
      </p:sp>
      <p:sp>
        <p:nvSpPr>
          <p:cNvPr id="8" name="TextBox 8"/>
          <p:cNvSpPr txBox="1"/>
          <p:nvPr/>
        </p:nvSpPr>
        <p:spPr>
          <a:xfrm>
            <a:off x="1028700" y="2114427"/>
            <a:ext cx="8115300" cy="896620"/>
          </a:xfrm>
          <a:prstGeom prst="rect">
            <a:avLst/>
          </a:prstGeom>
        </p:spPr>
        <p:txBody>
          <a:bodyPr lIns="0" tIns="0" rIns="0" bIns="0" rtlCol="0" anchor="t">
            <a:spAutoFit/>
          </a:bodyPr>
          <a:lstStyle/>
          <a:p>
            <a:pPr algn="ctr">
              <a:lnSpc>
                <a:spcPts val="7280"/>
              </a:lnSpc>
            </a:pPr>
            <a:r>
              <a:rPr lang="en-US" sz="52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政府层面推动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4D1354"/>
        </a:solidFill>
        <a:effectLst/>
      </p:bgPr>
    </p:bg>
    <p:spTree>
      <p:nvGrpSpPr>
        <p:cNvPr id="1" name=""/>
        <p:cNvGrpSpPr/>
        <p:nvPr/>
      </p:nvGrpSpPr>
      <p:grpSpPr>
        <a:xfrm>
          <a:off x="0" y="0"/>
          <a:ext cx="0" cy="0"/>
          <a:chOff x="0" y="0"/>
          <a:chExt cx="0" cy="0"/>
        </a:xfrm>
      </p:grpSpPr>
      <p:sp>
        <p:nvSpPr>
          <p:cNvPr id="2" name="Freeform 2"/>
          <p:cNvSpPr/>
          <p:nvPr/>
        </p:nvSpPr>
        <p:spPr>
          <a:xfrm rot="1298824">
            <a:off x="12555249" y="4939834"/>
            <a:ext cx="6575294" cy="7268784"/>
          </a:xfrm>
          <a:custGeom>
            <a:avLst/>
            <a:gdLst/>
            <a:ahLst/>
            <a:cxnLst/>
            <a:rect l="l" t="t" r="r" b="b"/>
            <a:pathLst>
              <a:path w="6575294" h="7268784">
                <a:moveTo>
                  <a:pt x="0" y="0"/>
                </a:moveTo>
                <a:lnTo>
                  <a:pt x="6575295" y="0"/>
                </a:lnTo>
                <a:lnTo>
                  <a:pt x="6575295" y="7268784"/>
                </a:lnTo>
                <a:lnTo>
                  <a:pt x="0" y="7268784"/>
                </a:lnTo>
                <a:lnTo>
                  <a:pt x="0" y="0"/>
                </a:lnTo>
                <a:close/>
              </a:path>
            </a:pathLst>
          </a:custGeom>
          <a:blipFill>
            <a:blip r:embed="rId2"/>
            <a:stretch>
              <a:fillRect r="-381" b="-1174"/>
            </a:stretch>
          </a:blipFill>
        </p:spPr>
        <p:txBody>
          <a:bodyPr/>
          <a:lstStyle/>
          <a:p>
            <a:endParaRPr lang="zh-CN" altLang="en-US"/>
          </a:p>
        </p:txBody>
      </p:sp>
      <p:sp>
        <p:nvSpPr>
          <p:cNvPr id="3" name="Freeform 3"/>
          <p:cNvSpPr/>
          <p:nvPr/>
        </p:nvSpPr>
        <p:spPr>
          <a:xfrm rot="-2715964">
            <a:off x="8597713" y="7771526"/>
            <a:ext cx="1844500" cy="1747664"/>
          </a:xfrm>
          <a:custGeom>
            <a:avLst/>
            <a:gdLst/>
            <a:ahLst/>
            <a:cxnLst/>
            <a:rect l="l" t="t" r="r" b="b"/>
            <a:pathLst>
              <a:path w="1844500" h="1747664">
                <a:moveTo>
                  <a:pt x="0" y="0"/>
                </a:moveTo>
                <a:lnTo>
                  <a:pt x="1844500" y="0"/>
                </a:lnTo>
                <a:lnTo>
                  <a:pt x="1844500" y="1747664"/>
                </a:lnTo>
                <a:lnTo>
                  <a:pt x="0" y="1747664"/>
                </a:lnTo>
                <a:lnTo>
                  <a:pt x="0" y="0"/>
                </a:lnTo>
                <a:close/>
              </a:path>
            </a:pathLst>
          </a:custGeom>
          <a:blipFill>
            <a:blip r:embed="rId3"/>
            <a:stretch>
              <a:fillRect/>
            </a:stretch>
          </a:blipFill>
        </p:spPr>
        <p:txBody>
          <a:bodyPr/>
          <a:lstStyle/>
          <a:p>
            <a:endParaRPr lang="zh-CN" altLang="en-US"/>
          </a:p>
        </p:txBody>
      </p:sp>
      <p:sp>
        <p:nvSpPr>
          <p:cNvPr id="4" name="Freeform 4"/>
          <p:cNvSpPr/>
          <p:nvPr/>
        </p:nvSpPr>
        <p:spPr>
          <a:xfrm rot="-3378125">
            <a:off x="12070219" y="-1362141"/>
            <a:ext cx="4943405" cy="5723190"/>
          </a:xfrm>
          <a:custGeom>
            <a:avLst/>
            <a:gdLst/>
            <a:ahLst/>
            <a:cxnLst/>
            <a:rect l="l" t="t" r="r" b="b"/>
            <a:pathLst>
              <a:path w="4943405" h="5723190">
                <a:moveTo>
                  <a:pt x="0" y="0"/>
                </a:moveTo>
                <a:lnTo>
                  <a:pt x="4943405" y="0"/>
                </a:lnTo>
                <a:lnTo>
                  <a:pt x="4943405" y="5723190"/>
                </a:lnTo>
                <a:lnTo>
                  <a:pt x="0" y="5723190"/>
                </a:lnTo>
                <a:lnTo>
                  <a:pt x="0" y="0"/>
                </a:lnTo>
                <a:close/>
              </a:path>
            </a:pathLst>
          </a:custGeom>
          <a:blipFill>
            <a:blip r:embed="rId4"/>
            <a:stretch>
              <a:fillRect/>
            </a:stretch>
          </a:blipFill>
        </p:spPr>
        <p:txBody>
          <a:bodyPr/>
          <a:lstStyle/>
          <a:p>
            <a:endParaRPr lang="zh-CN" altLang="en-US"/>
          </a:p>
        </p:txBody>
      </p:sp>
      <p:grpSp>
        <p:nvGrpSpPr>
          <p:cNvPr id="5" name="Group 5"/>
          <p:cNvGrpSpPr/>
          <p:nvPr/>
        </p:nvGrpSpPr>
        <p:grpSpPr>
          <a:xfrm>
            <a:off x="1028700" y="3566638"/>
            <a:ext cx="10732450" cy="5691662"/>
            <a:chOff x="0" y="0"/>
            <a:chExt cx="14309934" cy="7588882"/>
          </a:xfrm>
        </p:grpSpPr>
        <p:sp>
          <p:nvSpPr>
            <p:cNvPr id="6" name="TextBox 6"/>
            <p:cNvSpPr txBox="1"/>
            <p:nvPr/>
          </p:nvSpPr>
          <p:spPr>
            <a:xfrm>
              <a:off x="0" y="2138039"/>
              <a:ext cx="14309934" cy="3165146"/>
            </a:xfrm>
            <a:prstGeom prst="rect">
              <a:avLst/>
            </a:prstGeom>
          </p:spPr>
          <p:txBody>
            <a:bodyPr lIns="0" tIns="0" rIns="0" bIns="0" rtlCol="0" anchor="t">
              <a:spAutoFit/>
            </a:bodyPr>
            <a:lstStyle/>
            <a:p>
              <a:pPr algn="l">
                <a:lnSpc>
                  <a:spcPts val="9440"/>
                </a:lnSpc>
              </a:pPr>
              <a:r>
                <a:rPr lang="en-US" sz="8000" b="1">
                  <a:solidFill>
                    <a:srgbClr val="FFFFFF"/>
                  </a:solidFill>
                  <a:latin typeface="HK Grotesk Bold" panose="00000800000000000000"/>
                  <a:ea typeface="HK Grotesk Bold" panose="00000800000000000000"/>
                  <a:cs typeface="HK Grotesk Bold" panose="00000800000000000000"/>
                  <a:sym typeface="HK Grotesk Bold" panose="00000800000000000000"/>
                </a:rPr>
                <a:t>总结</a:t>
              </a:r>
            </a:p>
            <a:p>
              <a:pPr algn="l">
                <a:lnSpc>
                  <a:spcPts val="9440"/>
                </a:lnSpc>
              </a:pPr>
              <a:endParaRPr lang="en-US" sz="8000" b="1">
                <a:solidFill>
                  <a:srgbClr val="FFFFFF"/>
                </a:solidFill>
                <a:latin typeface="HK Grotesk Bold" panose="00000800000000000000"/>
                <a:ea typeface="HK Grotesk Bold" panose="00000800000000000000"/>
                <a:cs typeface="HK Grotesk Bold" panose="00000800000000000000"/>
                <a:sym typeface="HK Grotesk Bold" panose="00000800000000000000"/>
              </a:endParaRPr>
            </a:p>
          </p:txBody>
        </p:sp>
        <p:sp>
          <p:nvSpPr>
            <p:cNvPr id="7" name="TextBox 7"/>
            <p:cNvSpPr txBox="1"/>
            <p:nvPr/>
          </p:nvSpPr>
          <p:spPr>
            <a:xfrm>
              <a:off x="0" y="0"/>
              <a:ext cx="3020564" cy="1378756"/>
            </a:xfrm>
            <a:prstGeom prst="rect">
              <a:avLst/>
            </a:prstGeom>
          </p:spPr>
          <p:txBody>
            <a:bodyPr lIns="0" tIns="0" rIns="0" bIns="0" rtlCol="0" anchor="t">
              <a:spAutoFit/>
            </a:bodyPr>
            <a:lstStyle/>
            <a:p>
              <a:pPr marL="0" lvl="0" indent="0" algn="l">
                <a:lnSpc>
                  <a:spcPts val="8115"/>
                </a:lnSpc>
                <a:spcBef>
                  <a:spcPct val="0"/>
                </a:spcBef>
              </a:pPr>
              <a:r>
                <a:rPr lang="en-US" sz="6875" b="1" u="none">
                  <a:solidFill>
                    <a:srgbClr val="FFFFFF">
                      <a:alpha val="60000"/>
                    </a:srgbClr>
                  </a:solidFill>
                  <a:latin typeface="HK Grotesk Bold" panose="00000800000000000000"/>
                  <a:ea typeface="HK Grotesk Bold" panose="00000800000000000000"/>
                  <a:cs typeface="HK Grotesk Bold" panose="00000800000000000000"/>
                  <a:sym typeface="HK Grotesk Bold" panose="00000800000000000000"/>
                </a:rPr>
                <a:t>06</a:t>
              </a:r>
            </a:p>
          </p:txBody>
        </p:sp>
        <p:sp>
          <p:nvSpPr>
            <p:cNvPr id="8" name="TextBox 8"/>
            <p:cNvSpPr txBox="1"/>
            <p:nvPr/>
          </p:nvSpPr>
          <p:spPr>
            <a:xfrm>
              <a:off x="0" y="6070069"/>
              <a:ext cx="9055440" cy="1518813"/>
            </a:xfrm>
            <a:prstGeom prst="rect">
              <a:avLst/>
            </a:prstGeom>
          </p:spPr>
          <p:txBody>
            <a:bodyPr lIns="0" tIns="0" rIns="0" bIns="0" rtlCol="0" anchor="t">
              <a:spAutoFit/>
            </a:bodyPr>
            <a:lstStyle/>
            <a:p>
              <a:pPr algn="l">
                <a:lnSpc>
                  <a:spcPts val="4675"/>
                </a:lnSpc>
              </a:pPr>
              <a:r>
                <a:rPr lang="en-US" sz="3340" spc="-33">
                  <a:solidFill>
                    <a:srgbClr val="FFFFFF"/>
                  </a:solidFill>
                  <a:latin typeface="Assistant" panose="00000500000000000000"/>
                  <a:ea typeface="Assistant" panose="00000500000000000000"/>
                  <a:cs typeface="Assistant" panose="00000500000000000000"/>
                  <a:sym typeface="Assistant" panose="00000500000000000000"/>
                </a:rPr>
                <a:t>IPv6在工业互联网发展中的关键作用</a:t>
              </a:r>
            </a:p>
            <a:p>
              <a:pPr algn="l">
                <a:lnSpc>
                  <a:spcPts val="4675"/>
                </a:lnSpc>
                <a:spcBef>
                  <a:spcPct val="0"/>
                </a:spcBef>
              </a:pPr>
              <a:r>
                <a:rPr lang="en-US" sz="3340" b="1" spc="-33">
                  <a:solidFill>
                    <a:srgbClr val="FFFFFF"/>
                  </a:solidFill>
                  <a:latin typeface="Assistant Bold" panose="00000800000000000000"/>
                  <a:ea typeface="Assistant Bold" panose="00000800000000000000"/>
                  <a:cs typeface="Assistant Bold" panose="00000800000000000000"/>
                  <a:sym typeface="Assistant Bold" panose="00000800000000000000"/>
                </a:rPr>
                <a:t>未来展望</a:t>
              </a: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4494633">
            <a:off x="-2022061" y="8242530"/>
            <a:ext cx="4315504" cy="4088940"/>
          </a:xfrm>
          <a:custGeom>
            <a:avLst/>
            <a:gdLst/>
            <a:ahLst/>
            <a:cxnLst/>
            <a:rect l="l" t="t" r="r" b="b"/>
            <a:pathLst>
              <a:path w="4315504" h="4088940">
                <a:moveTo>
                  <a:pt x="0" y="0"/>
                </a:moveTo>
                <a:lnTo>
                  <a:pt x="4315504" y="0"/>
                </a:lnTo>
                <a:lnTo>
                  <a:pt x="4315504" y="4088940"/>
                </a:lnTo>
                <a:lnTo>
                  <a:pt x="0" y="4088940"/>
                </a:lnTo>
                <a:lnTo>
                  <a:pt x="0" y="0"/>
                </a:lnTo>
                <a:close/>
              </a:path>
            </a:pathLst>
          </a:custGeom>
          <a:blipFill>
            <a:blip r:embed="rId2"/>
            <a:stretch>
              <a:fillRect/>
            </a:stretch>
          </a:blipFill>
        </p:spPr>
        <p:txBody>
          <a:bodyPr/>
          <a:lstStyle/>
          <a:p>
            <a:endParaRPr lang="zh-CN" altLang="en-US"/>
          </a:p>
        </p:txBody>
      </p:sp>
      <p:sp>
        <p:nvSpPr>
          <p:cNvPr id="3" name="TextBox 3"/>
          <p:cNvSpPr txBox="1"/>
          <p:nvPr/>
        </p:nvSpPr>
        <p:spPr>
          <a:xfrm>
            <a:off x="2200935" y="2047154"/>
            <a:ext cx="12908564" cy="1056311"/>
          </a:xfrm>
          <a:prstGeom prst="rect">
            <a:avLst/>
          </a:prstGeom>
        </p:spPr>
        <p:txBody>
          <a:bodyPr lIns="0" tIns="0" rIns="0" bIns="0" rtlCol="0" anchor="t">
            <a:spAutoFit/>
          </a:bodyPr>
          <a:lstStyle/>
          <a:p>
            <a:pPr algn="ctr">
              <a:lnSpc>
                <a:spcPts val="8345"/>
              </a:lnSpc>
            </a:pPr>
            <a:r>
              <a:rPr lang="en-US" sz="7070" b="1">
                <a:solidFill>
                  <a:srgbClr val="000000"/>
                </a:solidFill>
                <a:latin typeface="HK Grotesk Bold" panose="00000800000000000000"/>
                <a:ea typeface="HK Grotesk Bold" panose="00000800000000000000"/>
                <a:cs typeface="HK Grotesk Bold" panose="00000800000000000000"/>
                <a:sym typeface="HK Grotesk Bold" panose="00000800000000000000"/>
              </a:rPr>
              <a:t>前景挑战与机遇</a:t>
            </a:r>
          </a:p>
        </p:txBody>
      </p:sp>
      <p:grpSp>
        <p:nvGrpSpPr>
          <p:cNvPr id="4" name="Group 4"/>
          <p:cNvGrpSpPr/>
          <p:nvPr/>
        </p:nvGrpSpPr>
        <p:grpSpPr>
          <a:xfrm>
            <a:off x="2200935" y="4570315"/>
            <a:ext cx="3818865" cy="1636244"/>
            <a:chOff x="0" y="0"/>
            <a:chExt cx="5091820" cy="2181658"/>
          </a:xfrm>
        </p:grpSpPr>
        <p:sp>
          <p:nvSpPr>
            <p:cNvPr id="5" name="TextBox 5"/>
            <p:cNvSpPr txBox="1"/>
            <p:nvPr/>
          </p:nvSpPr>
          <p:spPr>
            <a:xfrm>
              <a:off x="0" y="-28575"/>
              <a:ext cx="5091820" cy="862990"/>
            </a:xfrm>
            <a:prstGeom prst="rect">
              <a:avLst/>
            </a:prstGeom>
          </p:spPr>
          <p:txBody>
            <a:bodyPr lIns="0" tIns="0" rIns="0" bIns="0" rtlCol="0" anchor="t">
              <a:spAutoFit/>
            </a:bodyPr>
            <a:lstStyle/>
            <a:p>
              <a:pPr algn="ctr">
                <a:lnSpc>
                  <a:spcPts val="5375"/>
                </a:lnSpc>
              </a:pPr>
              <a:r>
                <a:rPr lang="en-US" sz="4135" b="1">
                  <a:solidFill>
                    <a:srgbClr val="731F7D"/>
                  </a:solidFill>
                  <a:latin typeface="Halant Medium" panose="00000600000000000000"/>
                  <a:ea typeface="Halant Medium" panose="00000600000000000000"/>
                  <a:cs typeface="Halant Medium" panose="00000600000000000000"/>
                  <a:sym typeface="Halant Medium" panose="00000600000000000000"/>
                </a:rPr>
                <a:t>技术挑战</a:t>
              </a:r>
            </a:p>
          </p:txBody>
        </p:sp>
        <p:sp>
          <p:nvSpPr>
            <p:cNvPr id="6" name="TextBox 6"/>
            <p:cNvSpPr txBox="1"/>
            <p:nvPr/>
          </p:nvSpPr>
          <p:spPr>
            <a:xfrm>
              <a:off x="0" y="1223325"/>
              <a:ext cx="5091820" cy="958333"/>
            </a:xfrm>
            <a:prstGeom prst="rect">
              <a:avLst/>
            </a:prstGeom>
          </p:spPr>
          <p:txBody>
            <a:bodyPr lIns="0" tIns="0" rIns="0" bIns="0" rtlCol="0" anchor="t">
              <a:spAutoFit/>
            </a:bodyPr>
            <a:lstStyle/>
            <a:p>
              <a:pPr algn="ctr">
                <a:lnSpc>
                  <a:spcPts val="2985"/>
                </a:lnSpc>
                <a:spcBef>
                  <a:spcPct val="0"/>
                </a:spcBef>
              </a:pPr>
              <a:r>
                <a:rPr lang="en-US" sz="2130" spc="-21">
                  <a:solidFill>
                    <a:srgbClr val="000000"/>
                  </a:solidFill>
                  <a:latin typeface="Assistant" panose="00000500000000000000"/>
                  <a:ea typeface="Assistant" panose="00000500000000000000"/>
                  <a:cs typeface="Assistant" panose="00000500000000000000"/>
                  <a:sym typeface="Assistant" panose="00000500000000000000"/>
                </a:rPr>
                <a:t>设备兼容性、网络安全性等仍然是实施IPv6时需要解决的难题。</a:t>
              </a:r>
            </a:p>
          </p:txBody>
        </p:sp>
      </p:grpSp>
      <p:grpSp>
        <p:nvGrpSpPr>
          <p:cNvPr id="7" name="Group 7"/>
          <p:cNvGrpSpPr/>
          <p:nvPr/>
        </p:nvGrpSpPr>
        <p:grpSpPr>
          <a:xfrm>
            <a:off x="7234568" y="4570315"/>
            <a:ext cx="3818865" cy="2380550"/>
            <a:chOff x="0" y="0"/>
            <a:chExt cx="5091820" cy="3174067"/>
          </a:xfrm>
        </p:grpSpPr>
        <p:sp>
          <p:nvSpPr>
            <p:cNvPr id="8" name="TextBox 8"/>
            <p:cNvSpPr txBox="1"/>
            <p:nvPr/>
          </p:nvSpPr>
          <p:spPr>
            <a:xfrm>
              <a:off x="0" y="-28575"/>
              <a:ext cx="5091820" cy="862990"/>
            </a:xfrm>
            <a:prstGeom prst="rect">
              <a:avLst/>
            </a:prstGeom>
          </p:spPr>
          <p:txBody>
            <a:bodyPr lIns="0" tIns="0" rIns="0" bIns="0" rtlCol="0" anchor="t">
              <a:spAutoFit/>
            </a:bodyPr>
            <a:lstStyle/>
            <a:p>
              <a:pPr marL="0" lvl="0" indent="0" algn="ctr">
                <a:lnSpc>
                  <a:spcPts val="5375"/>
                </a:lnSpc>
                <a:spcBef>
                  <a:spcPct val="0"/>
                </a:spcBef>
              </a:pPr>
              <a:r>
                <a:rPr lang="en-US" sz="4135" b="1">
                  <a:solidFill>
                    <a:srgbClr val="731F7D"/>
                  </a:solidFill>
                  <a:latin typeface="Halant Medium" panose="00000600000000000000"/>
                  <a:ea typeface="Halant Medium" panose="00000600000000000000"/>
                  <a:cs typeface="Halant Medium" panose="00000600000000000000"/>
                  <a:sym typeface="Halant Medium" panose="00000600000000000000"/>
                </a:rPr>
                <a:t>机遇</a:t>
              </a:r>
            </a:p>
          </p:txBody>
        </p:sp>
        <p:sp>
          <p:nvSpPr>
            <p:cNvPr id="9" name="TextBox 9"/>
            <p:cNvSpPr txBox="1"/>
            <p:nvPr/>
          </p:nvSpPr>
          <p:spPr>
            <a:xfrm>
              <a:off x="0" y="1223325"/>
              <a:ext cx="5091820" cy="1950742"/>
            </a:xfrm>
            <a:prstGeom prst="rect">
              <a:avLst/>
            </a:prstGeom>
          </p:spPr>
          <p:txBody>
            <a:bodyPr lIns="0" tIns="0" rIns="0" bIns="0" rtlCol="0" anchor="t">
              <a:spAutoFit/>
            </a:bodyPr>
            <a:lstStyle/>
            <a:p>
              <a:pPr algn="ctr">
                <a:lnSpc>
                  <a:spcPts val="2985"/>
                </a:lnSpc>
                <a:spcBef>
                  <a:spcPct val="0"/>
                </a:spcBef>
              </a:pPr>
              <a:r>
                <a:rPr lang="en-US" sz="2130" spc="-21">
                  <a:solidFill>
                    <a:srgbClr val="000000"/>
                  </a:solidFill>
                  <a:latin typeface="Assistant" panose="00000500000000000000"/>
                  <a:ea typeface="Assistant" panose="00000500000000000000"/>
                  <a:cs typeface="Assistant" panose="00000500000000000000"/>
                  <a:sym typeface="Assistant" panose="00000500000000000000"/>
                </a:rPr>
                <a:t>IPv6为工业互联网带来了更广阔的设备连接空间和更多的创新应用场景，尤其在智能制造、自动化控制和大数据应用方面。</a:t>
              </a:r>
            </a:p>
          </p:txBody>
        </p:sp>
      </p:grpSp>
      <p:grpSp>
        <p:nvGrpSpPr>
          <p:cNvPr id="10" name="Group 10"/>
          <p:cNvGrpSpPr/>
          <p:nvPr/>
        </p:nvGrpSpPr>
        <p:grpSpPr>
          <a:xfrm>
            <a:off x="12268200" y="4570315"/>
            <a:ext cx="3818865" cy="2380550"/>
            <a:chOff x="0" y="0"/>
            <a:chExt cx="5091820" cy="3174067"/>
          </a:xfrm>
        </p:grpSpPr>
        <p:sp>
          <p:nvSpPr>
            <p:cNvPr id="11" name="TextBox 11"/>
            <p:cNvSpPr txBox="1"/>
            <p:nvPr/>
          </p:nvSpPr>
          <p:spPr>
            <a:xfrm>
              <a:off x="0" y="-28575"/>
              <a:ext cx="5091820" cy="862990"/>
            </a:xfrm>
            <a:prstGeom prst="rect">
              <a:avLst/>
            </a:prstGeom>
          </p:spPr>
          <p:txBody>
            <a:bodyPr lIns="0" tIns="0" rIns="0" bIns="0" rtlCol="0" anchor="t">
              <a:spAutoFit/>
            </a:bodyPr>
            <a:lstStyle/>
            <a:p>
              <a:pPr marL="0" lvl="0" indent="0" algn="ctr">
                <a:lnSpc>
                  <a:spcPts val="5375"/>
                </a:lnSpc>
                <a:spcBef>
                  <a:spcPct val="0"/>
                </a:spcBef>
              </a:pPr>
              <a:r>
                <a:rPr lang="en-US" sz="4135" b="1">
                  <a:solidFill>
                    <a:srgbClr val="731F7D"/>
                  </a:solidFill>
                  <a:latin typeface="Halant Medium" panose="00000600000000000000"/>
                  <a:ea typeface="Halant Medium" panose="00000600000000000000"/>
                  <a:cs typeface="Halant Medium" panose="00000600000000000000"/>
                  <a:sym typeface="Halant Medium" panose="00000600000000000000"/>
                </a:rPr>
                <a:t>新技术融合</a:t>
              </a:r>
            </a:p>
          </p:txBody>
        </p:sp>
        <p:sp>
          <p:nvSpPr>
            <p:cNvPr id="12" name="TextBox 12"/>
            <p:cNvSpPr txBox="1"/>
            <p:nvPr/>
          </p:nvSpPr>
          <p:spPr>
            <a:xfrm>
              <a:off x="0" y="1223325"/>
              <a:ext cx="5091820" cy="1950742"/>
            </a:xfrm>
            <a:prstGeom prst="rect">
              <a:avLst/>
            </a:prstGeom>
          </p:spPr>
          <p:txBody>
            <a:bodyPr lIns="0" tIns="0" rIns="0" bIns="0" rtlCol="0" anchor="t">
              <a:spAutoFit/>
            </a:bodyPr>
            <a:lstStyle/>
            <a:p>
              <a:pPr algn="ctr">
                <a:lnSpc>
                  <a:spcPts val="2985"/>
                </a:lnSpc>
                <a:spcBef>
                  <a:spcPct val="0"/>
                </a:spcBef>
              </a:pPr>
              <a:r>
                <a:rPr lang="en-US" sz="2130" spc="-21">
                  <a:solidFill>
                    <a:srgbClr val="000000"/>
                  </a:solidFill>
                  <a:latin typeface="Assistant" panose="00000500000000000000"/>
                  <a:ea typeface="Assistant" panose="00000500000000000000"/>
                  <a:cs typeface="Assistant" panose="00000500000000000000"/>
                  <a:sym typeface="Assistant" panose="00000500000000000000"/>
                </a:rPr>
                <a:t>区块链、AI、边缘计算等新兴技术的融合，将进一步推动IPv6在工业互联网中的应用，实现更智能化和高效的工业系统。</a:t>
              </a:r>
            </a:p>
          </p:txBody>
        </p:sp>
      </p:grpSp>
      <p:sp>
        <p:nvSpPr>
          <p:cNvPr id="13" name="Freeform 13"/>
          <p:cNvSpPr/>
          <p:nvPr/>
        </p:nvSpPr>
        <p:spPr>
          <a:xfrm rot="313119">
            <a:off x="15158388" y="-1579634"/>
            <a:ext cx="5214256" cy="4986132"/>
          </a:xfrm>
          <a:custGeom>
            <a:avLst/>
            <a:gdLst/>
            <a:ahLst/>
            <a:cxnLst/>
            <a:rect l="l" t="t" r="r" b="b"/>
            <a:pathLst>
              <a:path w="5214256" h="4986132">
                <a:moveTo>
                  <a:pt x="0" y="0"/>
                </a:moveTo>
                <a:lnTo>
                  <a:pt x="5214256" y="0"/>
                </a:lnTo>
                <a:lnTo>
                  <a:pt x="5214256" y="4986132"/>
                </a:lnTo>
                <a:lnTo>
                  <a:pt x="0" y="4986132"/>
                </a:lnTo>
                <a:lnTo>
                  <a:pt x="0" y="0"/>
                </a:lnTo>
                <a:close/>
              </a:path>
            </a:pathLst>
          </a:custGeom>
          <a:blipFill>
            <a:blip r:embed="rId3"/>
            <a:stretch>
              <a:fillRect/>
            </a:stretch>
          </a:blipFill>
        </p:spPr>
        <p:txBody>
          <a:bodyPr/>
          <a:lstStyle/>
          <a:p>
            <a:endParaRPr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4D1354"/>
        </a:solidFill>
        <a:effectLst/>
      </p:bgPr>
    </p:bg>
    <p:spTree>
      <p:nvGrpSpPr>
        <p:cNvPr id="1" name=""/>
        <p:cNvGrpSpPr/>
        <p:nvPr/>
      </p:nvGrpSpPr>
      <p:grpSpPr>
        <a:xfrm>
          <a:off x="0" y="0"/>
          <a:ext cx="0" cy="0"/>
          <a:chOff x="0" y="0"/>
          <a:chExt cx="0" cy="0"/>
        </a:xfrm>
      </p:grpSpPr>
      <p:sp>
        <p:nvSpPr>
          <p:cNvPr id="2" name="Freeform 2"/>
          <p:cNvSpPr/>
          <p:nvPr/>
        </p:nvSpPr>
        <p:spPr>
          <a:xfrm rot="4494633">
            <a:off x="7828277" y="9031944"/>
            <a:ext cx="2604581" cy="2467841"/>
          </a:xfrm>
          <a:custGeom>
            <a:avLst/>
            <a:gdLst/>
            <a:ahLst/>
            <a:cxnLst/>
            <a:rect l="l" t="t" r="r" b="b"/>
            <a:pathLst>
              <a:path w="2604581" h="2467841">
                <a:moveTo>
                  <a:pt x="0" y="0"/>
                </a:moveTo>
                <a:lnTo>
                  <a:pt x="2604581" y="0"/>
                </a:lnTo>
                <a:lnTo>
                  <a:pt x="2604581" y="2467841"/>
                </a:lnTo>
                <a:lnTo>
                  <a:pt x="0" y="2467841"/>
                </a:lnTo>
                <a:lnTo>
                  <a:pt x="0" y="0"/>
                </a:lnTo>
                <a:close/>
              </a:path>
            </a:pathLst>
          </a:custGeom>
          <a:blipFill>
            <a:blip r:embed="rId2"/>
            <a:stretch>
              <a:fillRect/>
            </a:stretch>
          </a:blipFill>
        </p:spPr>
        <p:txBody>
          <a:bodyPr/>
          <a:lstStyle/>
          <a:p>
            <a:endParaRPr lang="zh-CN" altLang="en-US"/>
          </a:p>
        </p:txBody>
      </p:sp>
      <p:sp>
        <p:nvSpPr>
          <p:cNvPr id="3" name="Freeform 3"/>
          <p:cNvSpPr/>
          <p:nvPr/>
        </p:nvSpPr>
        <p:spPr>
          <a:xfrm rot="-9088749">
            <a:off x="1631143" y="-2578373"/>
            <a:ext cx="3903561" cy="3698625"/>
          </a:xfrm>
          <a:custGeom>
            <a:avLst/>
            <a:gdLst/>
            <a:ahLst/>
            <a:cxnLst/>
            <a:rect l="l" t="t" r="r" b="b"/>
            <a:pathLst>
              <a:path w="3903561" h="3698625">
                <a:moveTo>
                  <a:pt x="0" y="0"/>
                </a:moveTo>
                <a:lnTo>
                  <a:pt x="3903562" y="0"/>
                </a:lnTo>
                <a:lnTo>
                  <a:pt x="3903562" y="3698625"/>
                </a:lnTo>
                <a:lnTo>
                  <a:pt x="0" y="3698625"/>
                </a:lnTo>
                <a:lnTo>
                  <a:pt x="0" y="0"/>
                </a:lnTo>
                <a:close/>
              </a:path>
            </a:pathLst>
          </a:custGeom>
          <a:blipFill>
            <a:blip r:embed="rId2"/>
            <a:stretch>
              <a:fillRect/>
            </a:stretch>
          </a:blipFill>
        </p:spPr>
        <p:txBody>
          <a:bodyPr/>
          <a:lstStyle/>
          <a:p>
            <a:endParaRPr lang="zh-CN" altLang="en-US"/>
          </a:p>
        </p:txBody>
      </p:sp>
      <p:sp>
        <p:nvSpPr>
          <p:cNvPr id="4" name="Freeform 4"/>
          <p:cNvSpPr/>
          <p:nvPr/>
        </p:nvSpPr>
        <p:spPr>
          <a:xfrm rot="313119">
            <a:off x="-3109196" y="4175850"/>
            <a:ext cx="8275792" cy="7913726"/>
          </a:xfrm>
          <a:custGeom>
            <a:avLst/>
            <a:gdLst/>
            <a:ahLst/>
            <a:cxnLst/>
            <a:rect l="l" t="t" r="r" b="b"/>
            <a:pathLst>
              <a:path w="8275792" h="7913726">
                <a:moveTo>
                  <a:pt x="0" y="0"/>
                </a:moveTo>
                <a:lnTo>
                  <a:pt x="8275792" y="0"/>
                </a:lnTo>
                <a:lnTo>
                  <a:pt x="8275792" y="7913726"/>
                </a:lnTo>
                <a:lnTo>
                  <a:pt x="0" y="7913726"/>
                </a:lnTo>
                <a:lnTo>
                  <a:pt x="0" y="0"/>
                </a:lnTo>
                <a:close/>
              </a:path>
            </a:pathLst>
          </a:custGeom>
          <a:blipFill>
            <a:blip r:embed="rId3">
              <a:alphaModFix amt="57000"/>
            </a:blip>
            <a:stretch>
              <a:fillRect/>
            </a:stretch>
          </a:blipFill>
        </p:spPr>
        <p:txBody>
          <a:bodyPr/>
          <a:lstStyle/>
          <a:p>
            <a:endParaRPr lang="zh-CN" altLang="en-US"/>
          </a:p>
        </p:txBody>
      </p:sp>
      <p:sp>
        <p:nvSpPr>
          <p:cNvPr id="5" name="Freeform 5"/>
          <p:cNvSpPr/>
          <p:nvPr/>
        </p:nvSpPr>
        <p:spPr>
          <a:xfrm rot="965189">
            <a:off x="11239029" y="-3141539"/>
            <a:ext cx="7824542" cy="6963843"/>
          </a:xfrm>
          <a:custGeom>
            <a:avLst/>
            <a:gdLst/>
            <a:ahLst/>
            <a:cxnLst/>
            <a:rect l="l" t="t" r="r" b="b"/>
            <a:pathLst>
              <a:path w="7824542" h="6963843">
                <a:moveTo>
                  <a:pt x="0" y="0"/>
                </a:moveTo>
                <a:lnTo>
                  <a:pt x="7824542" y="0"/>
                </a:lnTo>
                <a:lnTo>
                  <a:pt x="7824542" y="6963842"/>
                </a:lnTo>
                <a:lnTo>
                  <a:pt x="0" y="6963842"/>
                </a:lnTo>
                <a:lnTo>
                  <a:pt x="0" y="0"/>
                </a:lnTo>
                <a:close/>
              </a:path>
            </a:pathLst>
          </a:custGeom>
          <a:blipFill>
            <a:blip r:embed="rId4">
              <a:alphaModFix amt="68000"/>
            </a:blip>
            <a:stretch>
              <a:fillRect/>
            </a:stretch>
          </a:blipFill>
        </p:spPr>
        <p:txBody>
          <a:bodyPr/>
          <a:lstStyle/>
          <a:p>
            <a:endParaRPr lang="zh-CN" altLang="en-US"/>
          </a:p>
        </p:txBody>
      </p:sp>
      <p:sp>
        <p:nvSpPr>
          <p:cNvPr id="6" name="Freeform 6"/>
          <p:cNvSpPr/>
          <p:nvPr/>
        </p:nvSpPr>
        <p:spPr>
          <a:xfrm rot="1207755">
            <a:off x="13218087" y="5225672"/>
            <a:ext cx="6135171" cy="7102948"/>
          </a:xfrm>
          <a:custGeom>
            <a:avLst/>
            <a:gdLst/>
            <a:ahLst/>
            <a:cxnLst/>
            <a:rect l="l" t="t" r="r" b="b"/>
            <a:pathLst>
              <a:path w="6135171" h="7102948">
                <a:moveTo>
                  <a:pt x="0" y="0"/>
                </a:moveTo>
                <a:lnTo>
                  <a:pt x="6135171" y="0"/>
                </a:lnTo>
                <a:lnTo>
                  <a:pt x="6135171" y="7102948"/>
                </a:lnTo>
                <a:lnTo>
                  <a:pt x="0" y="7102948"/>
                </a:lnTo>
                <a:lnTo>
                  <a:pt x="0" y="0"/>
                </a:lnTo>
                <a:close/>
              </a:path>
            </a:pathLst>
          </a:custGeom>
          <a:blipFill>
            <a:blip r:embed="rId5"/>
            <a:stretch>
              <a:fillRect/>
            </a:stretch>
          </a:blipFill>
        </p:spPr>
        <p:txBody>
          <a:bodyPr/>
          <a:lstStyle/>
          <a:p>
            <a:endParaRPr lang="zh-CN" altLang="en-US"/>
          </a:p>
        </p:txBody>
      </p:sp>
      <p:grpSp>
        <p:nvGrpSpPr>
          <p:cNvPr id="7" name="Group 7"/>
          <p:cNvGrpSpPr/>
          <p:nvPr/>
        </p:nvGrpSpPr>
        <p:grpSpPr>
          <a:xfrm>
            <a:off x="2525772" y="3819729"/>
            <a:ext cx="13236457" cy="2647541"/>
            <a:chOff x="0" y="0"/>
            <a:chExt cx="17648609" cy="3530055"/>
          </a:xfrm>
        </p:grpSpPr>
        <p:sp>
          <p:nvSpPr>
            <p:cNvPr id="8" name="TextBox 8"/>
            <p:cNvSpPr txBox="1"/>
            <p:nvPr/>
          </p:nvSpPr>
          <p:spPr>
            <a:xfrm>
              <a:off x="0" y="9525"/>
              <a:ext cx="17648609" cy="1943146"/>
            </a:xfrm>
            <a:prstGeom prst="rect">
              <a:avLst/>
            </a:prstGeom>
          </p:spPr>
          <p:txBody>
            <a:bodyPr lIns="0" tIns="0" rIns="0" bIns="0" rtlCol="0" anchor="t">
              <a:spAutoFit/>
            </a:bodyPr>
            <a:lstStyle/>
            <a:p>
              <a:pPr algn="ctr">
                <a:lnSpc>
                  <a:spcPts val="5780"/>
                </a:lnSpc>
              </a:pPr>
              <a:r>
                <a:rPr lang="en-US" sz="4900" b="1">
                  <a:solidFill>
                    <a:srgbClr val="FFFFFF"/>
                  </a:solidFill>
                  <a:latin typeface="HK Grotesk Medium" panose="00000600000000000000"/>
                  <a:ea typeface="HK Grotesk Medium" panose="00000600000000000000"/>
                  <a:cs typeface="HK Grotesk Medium" panose="00000600000000000000"/>
                  <a:sym typeface="HK Grotesk Medium" panose="00000600000000000000"/>
                </a:rPr>
                <a:t>IPv6的革新，为智能制造的未来铺就</a:t>
              </a:r>
            </a:p>
            <a:p>
              <a:pPr algn="ctr">
                <a:lnSpc>
                  <a:spcPts val="5780"/>
                </a:lnSpc>
              </a:pPr>
              <a:r>
                <a:rPr lang="en-US" sz="4900" b="1">
                  <a:solidFill>
                    <a:srgbClr val="FFFFFF"/>
                  </a:solidFill>
                  <a:latin typeface="HK Grotesk Medium" panose="00000600000000000000"/>
                  <a:ea typeface="HK Grotesk Medium" panose="00000600000000000000"/>
                  <a:cs typeface="HK Grotesk Medium" panose="00000600000000000000"/>
                  <a:sym typeface="HK Grotesk Medium" panose="00000600000000000000"/>
                </a:rPr>
                <a:t>无限可能。</a:t>
              </a:r>
            </a:p>
            <a:p>
              <a:pPr algn="ctr">
                <a:lnSpc>
                  <a:spcPts val="5780"/>
                </a:lnSpc>
              </a:pPr>
              <a:endParaRPr lang="en-US" sz="4900" b="1">
                <a:solidFill>
                  <a:srgbClr val="FFFFFF"/>
                </a:solidFill>
                <a:latin typeface="HK Grotesk Medium" panose="00000600000000000000"/>
                <a:ea typeface="HK Grotesk Medium" panose="00000600000000000000"/>
                <a:cs typeface="HK Grotesk Medium" panose="00000600000000000000"/>
                <a:sym typeface="HK Grotesk Medium" panose="00000600000000000000"/>
              </a:endParaRPr>
            </a:p>
          </p:txBody>
        </p:sp>
        <p:sp>
          <p:nvSpPr>
            <p:cNvPr id="9" name="TextBox 9"/>
            <p:cNvSpPr txBox="1"/>
            <p:nvPr/>
          </p:nvSpPr>
          <p:spPr>
            <a:xfrm>
              <a:off x="1974388" y="2774706"/>
              <a:ext cx="13699834" cy="755350"/>
            </a:xfrm>
            <a:prstGeom prst="rect">
              <a:avLst/>
            </a:prstGeom>
          </p:spPr>
          <p:txBody>
            <a:bodyPr lIns="0" tIns="0" rIns="0" bIns="0" rtlCol="0" anchor="t">
              <a:spAutoFit/>
            </a:bodyPr>
            <a:lstStyle/>
            <a:p>
              <a:pPr algn="ctr">
                <a:lnSpc>
                  <a:spcPts val="4680"/>
                </a:lnSpc>
              </a:pPr>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21307E-9E36-09D4-A280-22BA55ECBDCF}"/>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B20C0A47-EB62-FCB2-CA93-3F1D7D75F83B}"/>
              </a:ext>
            </a:extLst>
          </p:cNvPr>
          <p:cNvSpPr/>
          <p:nvPr/>
        </p:nvSpPr>
        <p:spPr>
          <a:xfrm rot="4494633">
            <a:off x="7828277" y="9031944"/>
            <a:ext cx="2604581" cy="2467841"/>
          </a:xfrm>
          <a:custGeom>
            <a:avLst/>
            <a:gdLst/>
            <a:ahLst/>
            <a:cxnLst/>
            <a:rect l="l" t="t" r="r" b="b"/>
            <a:pathLst>
              <a:path w="2604581" h="2467841">
                <a:moveTo>
                  <a:pt x="0" y="0"/>
                </a:moveTo>
                <a:lnTo>
                  <a:pt x="2604581" y="0"/>
                </a:lnTo>
                <a:lnTo>
                  <a:pt x="2604581" y="2467841"/>
                </a:lnTo>
                <a:lnTo>
                  <a:pt x="0" y="2467841"/>
                </a:lnTo>
                <a:lnTo>
                  <a:pt x="0" y="0"/>
                </a:lnTo>
                <a:close/>
              </a:path>
            </a:pathLst>
          </a:custGeom>
          <a:blipFill>
            <a:blip r:embed="rId2"/>
            <a:stretch>
              <a:fillRect/>
            </a:stretch>
          </a:blipFill>
        </p:spPr>
        <p:txBody>
          <a:bodyPr/>
          <a:lstStyle/>
          <a:p>
            <a:endParaRPr lang="zh-CN" altLang="en-US"/>
          </a:p>
        </p:txBody>
      </p:sp>
      <p:sp>
        <p:nvSpPr>
          <p:cNvPr id="3" name="Freeform 3">
            <a:extLst>
              <a:ext uri="{FF2B5EF4-FFF2-40B4-BE49-F238E27FC236}">
                <a16:creationId xmlns:a16="http://schemas.microsoft.com/office/drawing/2014/main" id="{97639280-787C-92A8-2104-6CE035C3A84A}"/>
              </a:ext>
            </a:extLst>
          </p:cNvPr>
          <p:cNvSpPr/>
          <p:nvPr/>
        </p:nvSpPr>
        <p:spPr>
          <a:xfrm rot="-9088749">
            <a:off x="1631143" y="-2578373"/>
            <a:ext cx="3903561" cy="3698625"/>
          </a:xfrm>
          <a:custGeom>
            <a:avLst/>
            <a:gdLst/>
            <a:ahLst/>
            <a:cxnLst/>
            <a:rect l="l" t="t" r="r" b="b"/>
            <a:pathLst>
              <a:path w="3903561" h="3698625">
                <a:moveTo>
                  <a:pt x="0" y="0"/>
                </a:moveTo>
                <a:lnTo>
                  <a:pt x="3903562" y="0"/>
                </a:lnTo>
                <a:lnTo>
                  <a:pt x="3903562" y="3698625"/>
                </a:lnTo>
                <a:lnTo>
                  <a:pt x="0" y="3698625"/>
                </a:lnTo>
                <a:lnTo>
                  <a:pt x="0" y="0"/>
                </a:lnTo>
                <a:close/>
              </a:path>
            </a:pathLst>
          </a:custGeom>
          <a:blipFill>
            <a:blip r:embed="rId2"/>
            <a:stretch>
              <a:fillRect/>
            </a:stretch>
          </a:blipFill>
        </p:spPr>
        <p:txBody>
          <a:bodyPr/>
          <a:lstStyle/>
          <a:p>
            <a:endParaRPr lang="zh-CN" altLang="en-US"/>
          </a:p>
        </p:txBody>
      </p:sp>
      <p:sp>
        <p:nvSpPr>
          <p:cNvPr id="4" name="Freeform 4">
            <a:extLst>
              <a:ext uri="{FF2B5EF4-FFF2-40B4-BE49-F238E27FC236}">
                <a16:creationId xmlns:a16="http://schemas.microsoft.com/office/drawing/2014/main" id="{F8C80A5D-1945-7878-EEE9-A5F820F04966}"/>
              </a:ext>
            </a:extLst>
          </p:cNvPr>
          <p:cNvSpPr/>
          <p:nvPr/>
        </p:nvSpPr>
        <p:spPr>
          <a:xfrm rot="313119">
            <a:off x="-3109196" y="4175850"/>
            <a:ext cx="8275792" cy="7913726"/>
          </a:xfrm>
          <a:custGeom>
            <a:avLst/>
            <a:gdLst/>
            <a:ahLst/>
            <a:cxnLst/>
            <a:rect l="l" t="t" r="r" b="b"/>
            <a:pathLst>
              <a:path w="8275792" h="7913726">
                <a:moveTo>
                  <a:pt x="0" y="0"/>
                </a:moveTo>
                <a:lnTo>
                  <a:pt x="8275792" y="0"/>
                </a:lnTo>
                <a:lnTo>
                  <a:pt x="8275792" y="7913726"/>
                </a:lnTo>
                <a:lnTo>
                  <a:pt x="0" y="7913726"/>
                </a:lnTo>
                <a:lnTo>
                  <a:pt x="0" y="0"/>
                </a:lnTo>
                <a:close/>
              </a:path>
            </a:pathLst>
          </a:custGeom>
          <a:blipFill>
            <a:blip r:embed="rId3">
              <a:alphaModFix amt="57000"/>
            </a:blip>
            <a:stretch>
              <a:fillRect/>
            </a:stretch>
          </a:blipFill>
        </p:spPr>
        <p:txBody>
          <a:bodyPr/>
          <a:lstStyle/>
          <a:p>
            <a:endParaRPr lang="zh-CN" altLang="en-US"/>
          </a:p>
        </p:txBody>
      </p:sp>
      <p:sp>
        <p:nvSpPr>
          <p:cNvPr id="5" name="Freeform 5">
            <a:extLst>
              <a:ext uri="{FF2B5EF4-FFF2-40B4-BE49-F238E27FC236}">
                <a16:creationId xmlns:a16="http://schemas.microsoft.com/office/drawing/2014/main" id="{8B4F9AE8-B8F5-5B2E-03D1-C4B79D1F4BC9}"/>
              </a:ext>
            </a:extLst>
          </p:cNvPr>
          <p:cNvSpPr/>
          <p:nvPr/>
        </p:nvSpPr>
        <p:spPr>
          <a:xfrm rot="965189">
            <a:off x="11239029" y="-3141539"/>
            <a:ext cx="7824542" cy="6963843"/>
          </a:xfrm>
          <a:custGeom>
            <a:avLst/>
            <a:gdLst/>
            <a:ahLst/>
            <a:cxnLst/>
            <a:rect l="l" t="t" r="r" b="b"/>
            <a:pathLst>
              <a:path w="7824542" h="6963843">
                <a:moveTo>
                  <a:pt x="0" y="0"/>
                </a:moveTo>
                <a:lnTo>
                  <a:pt x="7824542" y="0"/>
                </a:lnTo>
                <a:lnTo>
                  <a:pt x="7824542" y="6963842"/>
                </a:lnTo>
                <a:lnTo>
                  <a:pt x="0" y="6963842"/>
                </a:lnTo>
                <a:lnTo>
                  <a:pt x="0" y="0"/>
                </a:lnTo>
                <a:close/>
              </a:path>
            </a:pathLst>
          </a:custGeom>
          <a:blipFill>
            <a:blip r:embed="rId4">
              <a:alphaModFix amt="68000"/>
            </a:blip>
            <a:stretch>
              <a:fillRect/>
            </a:stretch>
          </a:blipFill>
        </p:spPr>
        <p:txBody>
          <a:bodyPr/>
          <a:lstStyle/>
          <a:p>
            <a:endParaRPr lang="zh-CN" altLang="en-US"/>
          </a:p>
        </p:txBody>
      </p:sp>
      <p:sp>
        <p:nvSpPr>
          <p:cNvPr id="6" name="Freeform 6">
            <a:extLst>
              <a:ext uri="{FF2B5EF4-FFF2-40B4-BE49-F238E27FC236}">
                <a16:creationId xmlns:a16="http://schemas.microsoft.com/office/drawing/2014/main" id="{A67FFAB0-4B24-56BC-B41E-2776BD5E99CA}"/>
              </a:ext>
            </a:extLst>
          </p:cNvPr>
          <p:cNvSpPr/>
          <p:nvPr/>
        </p:nvSpPr>
        <p:spPr>
          <a:xfrm rot="1207755">
            <a:off x="13218087" y="5225672"/>
            <a:ext cx="6135171" cy="7102948"/>
          </a:xfrm>
          <a:custGeom>
            <a:avLst/>
            <a:gdLst/>
            <a:ahLst/>
            <a:cxnLst/>
            <a:rect l="l" t="t" r="r" b="b"/>
            <a:pathLst>
              <a:path w="6135171" h="7102948">
                <a:moveTo>
                  <a:pt x="0" y="0"/>
                </a:moveTo>
                <a:lnTo>
                  <a:pt x="6135171" y="0"/>
                </a:lnTo>
                <a:lnTo>
                  <a:pt x="6135171" y="7102948"/>
                </a:lnTo>
                <a:lnTo>
                  <a:pt x="0" y="7102948"/>
                </a:lnTo>
                <a:lnTo>
                  <a:pt x="0" y="0"/>
                </a:lnTo>
                <a:close/>
              </a:path>
            </a:pathLst>
          </a:custGeom>
          <a:blipFill>
            <a:blip r:embed="rId5"/>
            <a:stretch>
              <a:fillRect/>
            </a:stretch>
          </a:blipFill>
        </p:spPr>
        <p:txBody>
          <a:bodyPr/>
          <a:lstStyle/>
          <a:p>
            <a:endParaRPr lang="zh-CN" altLang="en-US"/>
          </a:p>
        </p:txBody>
      </p:sp>
      <p:grpSp>
        <p:nvGrpSpPr>
          <p:cNvPr id="7" name="Group 7">
            <a:extLst>
              <a:ext uri="{FF2B5EF4-FFF2-40B4-BE49-F238E27FC236}">
                <a16:creationId xmlns:a16="http://schemas.microsoft.com/office/drawing/2014/main" id="{602F888A-085A-B742-C99C-93C14547431D}"/>
              </a:ext>
            </a:extLst>
          </p:cNvPr>
          <p:cNvGrpSpPr/>
          <p:nvPr/>
        </p:nvGrpSpPr>
        <p:grpSpPr>
          <a:xfrm>
            <a:off x="2525772" y="3819729"/>
            <a:ext cx="13236457" cy="2647541"/>
            <a:chOff x="0" y="0"/>
            <a:chExt cx="17648609" cy="3530055"/>
          </a:xfrm>
        </p:grpSpPr>
        <p:sp>
          <p:nvSpPr>
            <p:cNvPr id="8" name="TextBox 8">
              <a:extLst>
                <a:ext uri="{FF2B5EF4-FFF2-40B4-BE49-F238E27FC236}">
                  <a16:creationId xmlns:a16="http://schemas.microsoft.com/office/drawing/2014/main" id="{FE5A4E49-652E-611B-AEA0-AD485A4AD144}"/>
                </a:ext>
              </a:extLst>
            </p:cNvPr>
            <p:cNvSpPr txBox="1"/>
            <p:nvPr/>
          </p:nvSpPr>
          <p:spPr>
            <a:xfrm>
              <a:off x="0" y="9525"/>
              <a:ext cx="17648609" cy="1943146"/>
            </a:xfrm>
            <a:prstGeom prst="rect">
              <a:avLst/>
            </a:prstGeom>
          </p:spPr>
          <p:txBody>
            <a:bodyPr lIns="0" tIns="0" rIns="0" bIns="0" rtlCol="0" anchor="t">
              <a:spAutoFit/>
            </a:bodyPr>
            <a:lstStyle/>
            <a:p>
              <a:pPr algn="ctr">
                <a:lnSpc>
                  <a:spcPts val="5780"/>
                </a:lnSpc>
              </a:pPr>
              <a:r>
                <a:rPr lang="en-US" sz="4900" b="1">
                  <a:solidFill>
                    <a:srgbClr val="FFFFFF"/>
                  </a:solidFill>
                  <a:latin typeface="HK Grotesk Medium" panose="00000600000000000000"/>
                  <a:ea typeface="HK Grotesk Medium" panose="00000600000000000000"/>
                  <a:cs typeface="HK Grotesk Medium" panose="00000600000000000000"/>
                  <a:sym typeface="HK Grotesk Medium" panose="00000600000000000000"/>
                </a:rPr>
                <a:t>IPv6的革新，为智能制造的未来铺就</a:t>
              </a:r>
            </a:p>
            <a:p>
              <a:pPr algn="ctr">
                <a:lnSpc>
                  <a:spcPts val="5780"/>
                </a:lnSpc>
              </a:pPr>
              <a:r>
                <a:rPr lang="en-US" sz="4900" b="1">
                  <a:solidFill>
                    <a:srgbClr val="FFFFFF"/>
                  </a:solidFill>
                  <a:latin typeface="HK Grotesk Medium" panose="00000600000000000000"/>
                  <a:ea typeface="HK Grotesk Medium" panose="00000600000000000000"/>
                  <a:cs typeface="HK Grotesk Medium" panose="00000600000000000000"/>
                  <a:sym typeface="HK Grotesk Medium" panose="00000600000000000000"/>
                </a:rPr>
                <a:t>无限可能。</a:t>
              </a:r>
            </a:p>
            <a:p>
              <a:pPr algn="ctr">
                <a:lnSpc>
                  <a:spcPts val="5780"/>
                </a:lnSpc>
              </a:pPr>
              <a:endParaRPr lang="en-US" sz="4900" b="1">
                <a:solidFill>
                  <a:srgbClr val="FFFFFF"/>
                </a:solidFill>
                <a:latin typeface="HK Grotesk Medium" panose="00000600000000000000"/>
                <a:ea typeface="HK Grotesk Medium" panose="00000600000000000000"/>
                <a:cs typeface="HK Grotesk Medium" panose="00000600000000000000"/>
                <a:sym typeface="HK Grotesk Medium" panose="00000600000000000000"/>
              </a:endParaRPr>
            </a:p>
          </p:txBody>
        </p:sp>
        <p:sp>
          <p:nvSpPr>
            <p:cNvPr id="9" name="TextBox 9">
              <a:extLst>
                <a:ext uri="{FF2B5EF4-FFF2-40B4-BE49-F238E27FC236}">
                  <a16:creationId xmlns:a16="http://schemas.microsoft.com/office/drawing/2014/main" id="{95553A3D-A1F1-B1F6-6519-45B549C8DEFA}"/>
                </a:ext>
              </a:extLst>
            </p:cNvPr>
            <p:cNvSpPr txBox="1"/>
            <p:nvPr/>
          </p:nvSpPr>
          <p:spPr>
            <a:xfrm>
              <a:off x="1974388" y="2774706"/>
              <a:ext cx="13699834" cy="755350"/>
            </a:xfrm>
            <a:prstGeom prst="rect">
              <a:avLst/>
            </a:prstGeom>
          </p:spPr>
          <p:txBody>
            <a:bodyPr lIns="0" tIns="0" rIns="0" bIns="0" rtlCol="0" anchor="t">
              <a:spAutoFit/>
            </a:bodyPr>
            <a:lstStyle/>
            <a:p>
              <a:pPr algn="ctr">
                <a:lnSpc>
                  <a:spcPts val="4680"/>
                </a:lnSpc>
              </a:pPr>
              <a:endParaRPr/>
            </a:p>
          </p:txBody>
        </p:sp>
      </p:grpSp>
      <p:pic>
        <p:nvPicPr>
          <p:cNvPr id="11" name="图片 10">
            <a:extLst>
              <a:ext uri="{FF2B5EF4-FFF2-40B4-BE49-F238E27FC236}">
                <a16:creationId xmlns:a16="http://schemas.microsoft.com/office/drawing/2014/main" id="{892F0E22-D98C-BE39-E569-24357A4F10EF}"/>
              </a:ext>
            </a:extLst>
          </p:cNvPr>
          <p:cNvPicPr>
            <a:picLocks noChangeAspect="1"/>
          </p:cNvPicPr>
          <p:nvPr/>
        </p:nvPicPr>
        <p:blipFill>
          <a:blip r:embed="rId6"/>
          <a:stretch>
            <a:fillRect/>
          </a:stretch>
        </p:blipFill>
        <p:spPr>
          <a:xfrm>
            <a:off x="-12385" y="0"/>
            <a:ext cx="18312770" cy="10286999"/>
          </a:xfrm>
          <a:prstGeom prst="rect">
            <a:avLst/>
          </a:prstGeom>
        </p:spPr>
      </p:pic>
    </p:spTree>
    <p:extLst>
      <p:ext uri="{BB962C8B-B14F-4D97-AF65-F5344CB8AC3E}">
        <p14:creationId xmlns:p14="http://schemas.microsoft.com/office/powerpoint/2010/main" val="9924105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14FCD7-C40A-08A7-F44D-A9DEAA7229CB}"/>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6159E91C-2DB6-7814-9803-B6F4A80D5B7E}"/>
              </a:ext>
            </a:extLst>
          </p:cNvPr>
          <p:cNvSpPr/>
          <p:nvPr/>
        </p:nvSpPr>
        <p:spPr>
          <a:xfrm rot="4494633">
            <a:off x="7828277" y="9031944"/>
            <a:ext cx="2604581" cy="2467841"/>
          </a:xfrm>
          <a:custGeom>
            <a:avLst/>
            <a:gdLst/>
            <a:ahLst/>
            <a:cxnLst/>
            <a:rect l="l" t="t" r="r" b="b"/>
            <a:pathLst>
              <a:path w="2604581" h="2467841">
                <a:moveTo>
                  <a:pt x="0" y="0"/>
                </a:moveTo>
                <a:lnTo>
                  <a:pt x="2604581" y="0"/>
                </a:lnTo>
                <a:lnTo>
                  <a:pt x="2604581" y="2467841"/>
                </a:lnTo>
                <a:lnTo>
                  <a:pt x="0" y="2467841"/>
                </a:lnTo>
                <a:lnTo>
                  <a:pt x="0" y="0"/>
                </a:lnTo>
                <a:close/>
              </a:path>
            </a:pathLst>
          </a:custGeom>
          <a:blipFill>
            <a:blip r:embed="rId2"/>
            <a:stretch>
              <a:fillRect/>
            </a:stretch>
          </a:blipFill>
        </p:spPr>
        <p:txBody>
          <a:bodyPr/>
          <a:lstStyle/>
          <a:p>
            <a:endParaRPr lang="zh-CN" altLang="en-US"/>
          </a:p>
        </p:txBody>
      </p:sp>
      <p:sp>
        <p:nvSpPr>
          <p:cNvPr id="3" name="Freeform 3">
            <a:extLst>
              <a:ext uri="{FF2B5EF4-FFF2-40B4-BE49-F238E27FC236}">
                <a16:creationId xmlns:a16="http://schemas.microsoft.com/office/drawing/2014/main" id="{3356965E-464F-274F-85B4-F5C15D1CD4E1}"/>
              </a:ext>
            </a:extLst>
          </p:cNvPr>
          <p:cNvSpPr/>
          <p:nvPr/>
        </p:nvSpPr>
        <p:spPr>
          <a:xfrm rot="-9088749">
            <a:off x="1631143" y="-2578373"/>
            <a:ext cx="3903561" cy="3698625"/>
          </a:xfrm>
          <a:custGeom>
            <a:avLst/>
            <a:gdLst/>
            <a:ahLst/>
            <a:cxnLst/>
            <a:rect l="l" t="t" r="r" b="b"/>
            <a:pathLst>
              <a:path w="3903561" h="3698625">
                <a:moveTo>
                  <a:pt x="0" y="0"/>
                </a:moveTo>
                <a:lnTo>
                  <a:pt x="3903562" y="0"/>
                </a:lnTo>
                <a:lnTo>
                  <a:pt x="3903562" y="3698625"/>
                </a:lnTo>
                <a:lnTo>
                  <a:pt x="0" y="3698625"/>
                </a:lnTo>
                <a:lnTo>
                  <a:pt x="0" y="0"/>
                </a:lnTo>
                <a:close/>
              </a:path>
            </a:pathLst>
          </a:custGeom>
          <a:blipFill>
            <a:blip r:embed="rId2"/>
            <a:stretch>
              <a:fillRect/>
            </a:stretch>
          </a:blipFill>
        </p:spPr>
        <p:txBody>
          <a:bodyPr/>
          <a:lstStyle/>
          <a:p>
            <a:endParaRPr lang="zh-CN" altLang="en-US"/>
          </a:p>
        </p:txBody>
      </p:sp>
      <p:sp>
        <p:nvSpPr>
          <p:cNvPr id="4" name="Freeform 4">
            <a:extLst>
              <a:ext uri="{FF2B5EF4-FFF2-40B4-BE49-F238E27FC236}">
                <a16:creationId xmlns:a16="http://schemas.microsoft.com/office/drawing/2014/main" id="{66F39CE4-4FAC-1639-120B-31CFF411A137}"/>
              </a:ext>
            </a:extLst>
          </p:cNvPr>
          <p:cNvSpPr/>
          <p:nvPr/>
        </p:nvSpPr>
        <p:spPr>
          <a:xfrm rot="313119">
            <a:off x="-3109196" y="4175850"/>
            <a:ext cx="8275792" cy="7913726"/>
          </a:xfrm>
          <a:custGeom>
            <a:avLst/>
            <a:gdLst/>
            <a:ahLst/>
            <a:cxnLst/>
            <a:rect l="l" t="t" r="r" b="b"/>
            <a:pathLst>
              <a:path w="8275792" h="7913726">
                <a:moveTo>
                  <a:pt x="0" y="0"/>
                </a:moveTo>
                <a:lnTo>
                  <a:pt x="8275792" y="0"/>
                </a:lnTo>
                <a:lnTo>
                  <a:pt x="8275792" y="7913726"/>
                </a:lnTo>
                <a:lnTo>
                  <a:pt x="0" y="7913726"/>
                </a:lnTo>
                <a:lnTo>
                  <a:pt x="0" y="0"/>
                </a:lnTo>
                <a:close/>
              </a:path>
            </a:pathLst>
          </a:custGeom>
          <a:blipFill>
            <a:blip r:embed="rId3">
              <a:alphaModFix amt="57000"/>
            </a:blip>
            <a:stretch>
              <a:fillRect/>
            </a:stretch>
          </a:blipFill>
        </p:spPr>
        <p:txBody>
          <a:bodyPr/>
          <a:lstStyle/>
          <a:p>
            <a:endParaRPr lang="zh-CN" altLang="en-US"/>
          </a:p>
        </p:txBody>
      </p:sp>
      <p:sp>
        <p:nvSpPr>
          <p:cNvPr id="5" name="Freeform 5">
            <a:extLst>
              <a:ext uri="{FF2B5EF4-FFF2-40B4-BE49-F238E27FC236}">
                <a16:creationId xmlns:a16="http://schemas.microsoft.com/office/drawing/2014/main" id="{239C85D1-C573-6F6E-A4D1-0809C851DD52}"/>
              </a:ext>
            </a:extLst>
          </p:cNvPr>
          <p:cNvSpPr/>
          <p:nvPr/>
        </p:nvSpPr>
        <p:spPr>
          <a:xfrm rot="965189">
            <a:off x="11239029" y="-3141539"/>
            <a:ext cx="7824542" cy="6963843"/>
          </a:xfrm>
          <a:custGeom>
            <a:avLst/>
            <a:gdLst/>
            <a:ahLst/>
            <a:cxnLst/>
            <a:rect l="l" t="t" r="r" b="b"/>
            <a:pathLst>
              <a:path w="7824542" h="6963843">
                <a:moveTo>
                  <a:pt x="0" y="0"/>
                </a:moveTo>
                <a:lnTo>
                  <a:pt x="7824542" y="0"/>
                </a:lnTo>
                <a:lnTo>
                  <a:pt x="7824542" y="6963842"/>
                </a:lnTo>
                <a:lnTo>
                  <a:pt x="0" y="6963842"/>
                </a:lnTo>
                <a:lnTo>
                  <a:pt x="0" y="0"/>
                </a:lnTo>
                <a:close/>
              </a:path>
            </a:pathLst>
          </a:custGeom>
          <a:blipFill>
            <a:blip r:embed="rId4">
              <a:alphaModFix amt="68000"/>
            </a:blip>
            <a:stretch>
              <a:fillRect/>
            </a:stretch>
          </a:blipFill>
        </p:spPr>
        <p:txBody>
          <a:bodyPr/>
          <a:lstStyle/>
          <a:p>
            <a:endParaRPr lang="zh-CN" altLang="en-US"/>
          </a:p>
        </p:txBody>
      </p:sp>
      <p:sp>
        <p:nvSpPr>
          <p:cNvPr id="6" name="Freeform 6">
            <a:extLst>
              <a:ext uri="{FF2B5EF4-FFF2-40B4-BE49-F238E27FC236}">
                <a16:creationId xmlns:a16="http://schemas.microsoft.com/office/drawing/2014/main" id="{22E97932-CEA5-87C2-B8E9-03FCBCDDE04D}"/>
              </a:ext>
            </a:extLst>
          </p:cNvPr>
          <p:cNvSpPr/>
          <p:nvPr/>
        </p:nvSpPr>
        <p:spPr>
          <a:xfrm rot="1207755">
            <a:off x="13218087" y="5225672"/>
            <a:ext cx="6135171" cy="7102948"/>
          </a:xfrm>
          <a:custGeom>
            <a:avLst/>
            <a:gdLst/>
            <a:ahLst/>
            <a:cxnLst/>
            <a:rect l="l" t="t" r="r" b="b"/>
            <a:pathLst>
              <a:path w="6135171" h="7102948">
                <a:moveTo>
                  <a:pt x="0" y="0"/>
                </a:moveTo>
                <a:lnTo>
                  <a:pt x="6135171" y="0"/>
                </a:lnTo>
                <a:lnTo>
                  <a:pt x="6135171" y="7102948"/>
                </a:lnTo>
                <a:lnTo>
                  <a:pt x="0" y="7102948"/>
                </a:lnTo>
                <a:lnTo>
                  <a:pt x="0" y="0"/>
                </a:lnTo>
                <a:close/>
              </a:path>
            </a:pathLst>
          </a:custGeom>
          <a:blipFill>
            <a:blip r:embed="rId5"/>
            <a:stretch>
              <a:fillRect/>
            </a:stretch>
          </a:blipFill>
        </p:spPr>
        <p:txBody>
          <a:bodyPr/>
          <a:lstStyle/>
          <a:p>
            <a:endParaRPr lang="zh-CN" altLang="en-US"/>
          </a:p>
        </p:txBody>
      </p:sp>
      <p:grpSp>
        <p:nvGrpSpPr>
          <p:cNvPr id="7" name="Group 7">
            <a:extLst>
              <a:ext uri="{FF2B5EF4-FFF2-40B4-BE49-F238E27FC236}">
                <a16:creationId xmlns:a16="http://schemas.microsoft.com/office/drawing/2014/main" id="{863F8B21-4D48-2BC5-63EF-2134A1BCFD56}"/>
              </a:ext>
            </a:extLst>
          </p:cNvPr>
          <p:cNvGrpSpPr/>
          <p:nvPr/>
        </p:nvGrpSpPr>
        <p:grpSpPr>
          <a:xfrm>
            <a:off x="2525772" y="3819729"/>
            <a:ext cx="13236457" cy="2647541"/>
            <a:chOff x="0" y="0"/>
            <a:chExt cx="17648609" cy="3530055"/>
          </a:xfrm>
        </p:grpSpPr>
        <p:sp>
          <p:nvSpPr>
            <p:cNvPr id="8" name="TextBox 8">
              <a:extLst>
                <a:ext uri="{FF2B5EF4-FFF2-40B4-BE49-F238E27FC236}">
                  <a16:creationId xmlns:a16="http://schemas.microsoft.com/office/drawing/2014/main" id="{849F210C-B03E-B345-90F3-2A2DDAC9B83B}"/>
                </a:ext>
              </a:extLst>
            </p:cNvPr>
            <p:cNvSpPr txBox="1"/>
            <p:nvPr/>
          </p:nvSpPr>
          <p:spPr>
            <a:xfrm>
              <a:off x="0" y="9525"/>
              <a:ext cx="17648609" cy="1943146"/>
            </a:xfrm>
            <a:prstGeom prst="rect">
              <a:avLst/>
            </a:prstGeom>
          </p:spPr>
          <p:txBody>
            <a:bodyPr lIns="0" tIns="0" rIns="0" bIns="0" rtlCol="0" anchor="t">
              <a:spAutoFit/>
            </a:bodyPr>
            <a:lstStyle/>
            <a:p>
              <a:pPr algn="ctr">
                <a:lnSpc>
                  <a:spcPts val="5780"/>
                </a:lnSpc>
              </a:pPr>
              <a:r>
                <a:rPr lang="en-US" sz="4900" b="1">
                  <a:solidFill>
                    <a:srgbClr val="FFFFFF"/>
                  </a:solidFill>
                  <a:latin typeface="HK Grotesk Medium" panose="00000600000000000000"/>
                  <a:ea typeface="HK Grotesk Medium" panose="00000600000000000000"/>
                  <a:cs typeface="HK Grotesk Medium" panose="00000600000000000000"/>
                  <a:sym typeface="HK Grotesk Medium" panose="00000600000000000000"/>
                </a:rPr>
                <a:t>IPv6的革新，为智能制造的未来铺就</a:t>
              </a:r>
            </a:p>
            <a:p>
              <a:pPr algn="ctr">
                <a:lnSpc>
                  <a:spcPts val="5780"/>
                </a:lnSpc>
              </a:pPr>
              <a:r>
                <a:rPr lang="en-US" sz="4900" b="1">
                  <a:solidFill>
                    <a:srgbClr val="FFFFFF"/>
                  </a:solidFill>
                  <a:latin typeface="HK Grotesk Medium" panose="00000600000000000000"/>
                  <a:ea typeface="HK Grotesk Medium" panose="00000600000000000000"/>
                  <a:cs typeface="HK Grotesk Medium" panose="00000600000000000000"/>
                  <a:sym typeface="HK Grotesk Medium" panose="00000600000000000000"/>
                </a:rPr>
                <a:t>无限可能。</a:t>
              </a:r>
            </a:p>
            <a:p>
              <a:pPr algn="ctr">
                <a:lnSpc>
                  <a:spcPts val="5780"/>
                </a:lnSpc>
              </a:pPr>
              <a:endParaRPr lang="en-US" sz="4900" b="1">
                <a:solidFill>
                  <a:srgbClr val="FFFFFF"/>
                </a:solidFill>
                <a:latin typeface="HK Grotesk Medium" panose="00000600000000000000"/>
                <a:ea typeface="HK Grotesk Medium" panose="00000600000000000000"/>
                <a:cs typeface="HK Grotesk Medium" panose="00000600000000000000"/>
                <a:sym typeface="HK Grotesk Medium" panose="00000600000000000000"/>
              </a:endParaRPr>
            </a:p>
          </p:txBody>
        </p:sp>
        <p:sp>
          <p:nvSpPr>
            <p:cNvPr id="9" name="TextBox 9">
              <a:extLst>
                <a:ext uri="{FF2B5EF4-FFF2-40B4-BE49-F238E27FC236}">
                  <a16:creationId xmlns:a16="http://schemas.microsoft.com/office/drawing/2014/main" id="{3A26E396-9B8C-2FA5-B012-BEEA84C85486}"/>
                </a:ext>
              </a:extLst>
            </p:cNvPr>
            <p:cNvSpPr txBox="1"/>
            <p:nvPr/>
          </p:nvSpPr>
          <p:spPr>
            <a:xfrm>
              <a:off x="1974388" y="2774706"/>
              <a:ext cx="13699834" cy="755350"/>
            </a:xfrm>
            <a:prstGeom prst="rect">
              <a:avLst/>
            </a:prstGeom>
          </p:spPr>
          <p:txBody>
            <a:bodyPr lIns="0" tIns="0" rIns="0" bIns="0" rtlCol="0" anchor="t">
              <a:spAutoFit/>
            </a:bodyPr>
            <a:lstStyle/>
            <a:p>
              <a:pPr algn="ctr">
                <a:lnSpc>
                  <a:spcPts val="4680"/>
                </a:lnSpc>
              </a:pPr>
              <a:endParaRPr/>
            </a:p>
          </p:txBody>
        </p:sp>
      </p:grpSp>
      <p:pic>
        <p:nvPicPr>
          <p:cNvPr id="11" name="图片 10">
            <a:extLst>
              <a:ext uri="{FF2B5EF4-FFF2-40B4-BE49-F238E27FC236}">
                <a16:creationId xmlns:a16="http://schemas.microsoft.com/office/drawing/2014/main" id="{CCDA2D6B-FE29-8FBA-1209-1B1C2874E29B}"/>
              </a:ext>
            </a:extLst>
          </p:cNvPr>
          <p:cNvPicPr>
            <a:picLocks noChangeAspect="1"/>
          </p:cNvPicPr>
          <p:nvPr/>
        </p:nvPicPr>
        <p:blipFill>
          <a:blip r:embed="rId6"/>
          <a:stretch>
            <a:fillRect/>
          </a:stretch>
        </p:blipFill>
        <p:spPr>
          <a:xfrm>
            <a:off x="-12385" y="0"/>
            <a:ext cx="18312770" cy="10286999"/>
          </a:xfrm>
          <a:prstGeom prst="rect">
            <a:avLst/>
          </a:prstGeom>
        </p:spPr>
      </p:pic>
    </p:spTree>
    <p:extLst>
      <p:ext uri="{BB962C8B-B14F-4D97-AF65-F5344CB8AC3E}">
        <p14:creationId xmlns:p14="http://schemas.microsoft.com/office/powerpoint/2010/main" val="38405677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B90FC-1FC2-BC0F-997B-DDA11BF09E00}"/>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44880E34-2C6D-D44D-40CB-174B2A1B2027}"/>
              </a:ext>
            </a:extLst>
          </p:cNvPr>
          <p:cNvSpPr/>
          <p:nvPr/>
        </p:nvSpPr>
        <p:spPr>
          <a:xfrm rot="4494633">
            <a:off x="7828277" y="9031944"/>
            <a:ext cx="2604581" cy="2467841"/>
          </a:xfrm>
          <a:custGeom>
            <a:avLst/>
            <a:gdLst/>
            <a:ahLst/>
            <a:cxnLst/>
            <a:rect l="l" t="t" r="r" b="b"/>
            <a:pathLst>
              <a:path w="2604581" h="2467841">
                <a:moveTo>
                  <a:pt x="0" y="0"/>
                </a:moveTo>
                <a:lnTo>
                  <a:pt x="2604581" y="0"/>
                </a:lnTo>
                <a:lnTo>
                  <a:pt x="2604581" y="2467841"/>
                </a:lnTo>
                <a:lnTo>
                  <a:pt x="0" y="2467841"/>
                </a:lnTo>
                <a:lnTo>
                  <a:pt x="0" y="0"/>
                </a:lnTo>
                <a:close/>
              </a:path>
            </a:pathLst>
          </a:custGeom>
          <a:blipFill>
            <a:blip r:embed="rId2"/>
            <a:stretch>
              <a:fillRect/>
            </a:stretch>
          </a:blipFill>
        </p:spPr>
        <p:txBody>
          <a:bodyPr/>
          <a:lstStyle/>
          <a:p>
            <a:endParaRPr lang="zh-CN" altLang="en-US"/>
          </a:p>
        </p:txBody>
      </p:sp>
      <p:sp>
        <p:nvSpPr>
          <p:cNvPr id="3" name="Freeform 3">
            <a:extLst>
              <a:ext uri="{FF2B5EF4-FFF2-40B4-BE49-F238E27FC236}">
                <a16:creationId xmlns:a16="http://schemas.microsoft.com/office/drawing/2014/main" id="{1DA05A50-3062-570E-1036-5C153DB47EAF}"/>
              </a:ext>
            </a:extLst>
          </p:cNvPr>
          <p:cNvSpPr/>
          <p:nvPr/>
        </p:nvSpPr>
        <p:spPr>
          <a:xfrm rot="-9088749">
            <a:off x="1631143" y="-2578373"/>
            <a:ext cx="3903561" cy="3698625"/>
          </a:xfrm>
          <a:custGeom>
            <a:avLst/>
            <a:gdLst/>
            <a:ahLst/>
            <a:cxnLst/>
            <a:rect l="l" t="t" r="r" b="b"/>
            <a:pathLst>
              <a:path w="3903561" h="3698625">
                <a:moveTo>
                  <a:pt x="0" y="0"/>
                </a:moveTo>
                <a:lnTo>
                  <a:pt x="3903562" y="0"/>
                </a:lnTo>
                <a:lnTo>
                  <a:pt x="3903562" y="3698625"/>
                </a:lnTo>
                <a:lnTo>
                  <a:pt x="0" y="3698625"/>
                </a:lnTo>
                <a:lnTo>
                  <a:pt x="0" y="0"/>
                </a:lnTo>
                <a:close/>
              </a:path>
            </a:pathLst>
          </a:custGeom>
          <a:blipFill>
            <a:blip r:embed="rId2"/>
            <a:stretch>
              <a:fillRect/>
            </a:stretch>
          </a:blipFill>
        </p:spPr>
        <p:txBody>
          <a:bodyPr/>
          <a:lstStyle/>
          <a:p>
            <a:endParaRPr lang="zh-CN" altLang="en-US"/>
          </a:p>
        </p:txBody>
      </p:sp>
      <p:sp>
        <p:nvSpPr>
          <p:cNvPr id="4" name="Freeform 4">
            <a:extLst>
              <a:ext uri="{FF2B5EF4-FFF2-40B4-BE49-F238E27FC236}">
                <a16:creationId xmlns:a16="http://schemas.microsoft.com/office/drawing/2014/main" id="{FF617B5A-5960-4BA5-837F-BEF4F7E448B5}"/>
              </a:ext>
            </a:extLst>
          </p:cNvPr>
          <p:cNvSpPr/>
          <p:nvPr/>
        </p:nvSpPr>
        <p:spPr>
          <a:xfrm rot="313119">
            <a:off x="-3109196" y="4175850"/>
            <a:ext cx="8275792" cy="7913726"/>
          </a:xfrm>
          <a:custGeom>
            <a:avLst/>
            <a:gdLst/>
            <a:ahLst/>
            <a:cxnLst/>
            <a:rect l="l" t="t" r="r" b="b"/>
            <a:pathLst>
              <a:path w="8275792" h="7913726">
                <a:moveTo>
                  <a:pt x="0" y="0"/>
                </a:moveTo>
                <a:lnTo>
                  <a:pt x="8275792" y="0"/>
                </a:lnTo>
                <a:lnTo>
                  <a:pt x="8275792" y="7913726"/>
                </a:lnTo>
                <a:lnTo>
                  <a:pt x="0" y="7913726"/>
                </a:lnTo>
                <a:lnTo>
                  <a:pt x="0" y="0"/>
                </a:lnTo>
                <a:close/>
              </a:path>
            </a:pathLst>
          </a:custGeom>
          <a:blipFill>
            <a:blip r:embed="rId3">
              <a:alphaModFix amt="57000"/>
            </a:blip>
            <a:stretch>
              <a:fillRect/>
            </a:stretch>
          </a:blipFill>
        </p:spPr>
        <p:txBody>
          <a:bodyPr/>
          <a:lstStyle/>
          <a:p>
            <a:endParaRPr lang="zh-CN" altLang="en-US"/>
          </a:p>
        </p:txBody>
      </p:sp>
      <p:sp>
        <p:nvSpPr>
          <p:cNvPr id="5" name="Freeform 5">
            <a:extLst>
              <a:ext uri="{FF2B5EF4-FFF2-40B4-BE49-F238E27FC236}">
                <a16:creationId xmlns:a16="http://schemas.microsoft.com/office/drawing/2014/main" id="{F7822A92-C039-80BF-4D63-B2C63482CAD8}"/>
              </a:ext>
            </a:extLst>
          </p:cNvPr>
          <p:cNvSpPr/>
          <p:nvPr/>
        </p:nvSpPr>
        <p:spPr>
          <a:xfrm rot="965189">
            <a:off x="11239029" y="-3141539"/>
            <a:ext cx="7824542" cy="6963843"/>
          </a:xfrm>
          <a:custGeom>
            <a:avLst/>
            <a:gdLst/>
            <a:ahLst/>
            <a:cxnLst/>
            <a:rect l="l" t="t" r="r" b="b"/>
            <a:pathLst>
              <a:path w="7824542" h="6963843">
                <a:moveTo>
                  <a:pt x="0" y="0"/>
                </a:moveTo>
                <a:lnTo>
                  <a:pt x="7824542" y="0"/>
                </a:lnTo>
                <a:lnTo>
                  <a:pt x="7824542" y="6963842"/>
                </a:lnTo>
                <a:lnTo>
                  <a:pt x="0" y="6963842"/>
                </a:lnTo>
                <a:lnTo>
                  <a:pt x="0" y="0"/>
                </a:lnTo>
                <a:close/>
              </a:path>
            </a:pathLst>
          </a:custGeom>
          <a:blipFill>
            <a:blip r:embed="rId4">
              <a:alphaModFix amt="68000"/>
            </a:blip>
            <a:stretch>
              <a:fillRect/>
            </a:stretch>
          </a:blipFill>
        </p:spPr>
        <p:txBody>
          <a:bodyPr/>
          <a:lstStyle/>
          <a:p>
            <a:endParaRPr lang="zh-CN" altLang="en-US"/>
          </a:p>
        </p:txBody>
      </p:sp>
      <p:sp>
        <p:nvSpPr>
          <p:cNvPr id="6" name="Freeform 6">
            <a:extLst>
              <a:ext uri="{FF2B5EF4-FFF2-40B4-BE49-F238E27FC236}">
                <a16:creationId xmlns:a16="http://schemas.microsoft.com/office/drawing/2014/main" id="{9A7617D9-1BE5-7262-5B77-5A31BA2A33B9}"/>
              </a:ext>
            </a:extLst>
          </p:cNvPr>
          <p:cNvSpPr/>
          <p:nvPr/>
        </p:nvSpPr>
        <p:spPr>
          <a:xfrm rot="1207755">
            <a:off x="13218087" y="5225672"/>
            <a:ext cx="6135171" cy="7102948"/>
          </a:xfrm>
          <a:custGeom>
            <a:avLst/>
            <a:gdLst/>
            <a:ahLst/>
            <a:cxnLst/>
            <a:rect l="l" t="t" r="r" b="b"/>
            <a:pathLst>
              <a:path w="6135171" h="7102948">
                <a:moveTo>
                  <a:pt x="0" y="0"/>
                </a:moveTo>
                <a:lnTo>
                  <a:pt x="6135171" y="0"/>
                </a:lnTo>
                <a:lnTo>
                  <a:pt x="6135171" y="7102948"/>
                </a:lnTo>
                <a:lnTo>
                  <a:pt x="0" y="7102948"/>
                </a:lnTo>
                <a:lnTo>
                  <a:pt x="0" y="0"/>
                </a:lnTo>
                <a:close/>
              </a:path>
            </a:pathLst>
          </a:custGeom>
          <a:blipFill>
            <a:blip r:embed="rId5"/>
            <a:stretch>
              <a:fillRect/>
            </a:stretch>
          </a:blipFill>
        </p:spPr>
        <p:txBody>
          <a:bodyPr/>
          <a:lstStyle/>
          <a:p>
            <a:endParaRPr lang="zh-CN" altLang="en-US"/>
          </a:p>
        </p:txBody>
      </p:sp>
      <p:grpSp>
        <p:nvGrpSpPr>
          <p:cNvPr id="7" name="Group 7">
            <a:extLst>
              <a:ext uri="{FF2B5EF4-FFF2-40B4-BE49-F238E27FC236}">
                <a16:creationId xmlns:a16="http://schemas.microsoft.com/office/drawing/2014/main" id="{2EBCD190-0360-1026-EF03-59A796AC52CA}"/>
              </a:ext>
            </a:extLst>
          </p:cNvPr>
          <p:cNvGrpSpPr/>
          <p:nvPr/>
        </p:nvGrpSpPr>
        <p:grpSpPr>
          <a:xfrm>
            <a:off x="2525772" y="3819729"/>
            <a:ext cx="13236457" cy="2647541"/>
            <a:chOff x="0" y="0"/>
            <a:chExt cx="17648609" cy="3530055"/>
          </a:xfrm>
        </p:grpSpPr>
        <p:sp>
          <p:nvSpPr>
            <p:cNvPr id="8" name="TextBox 8">
              <a:extLst>
                <a:ext uri="{FF2B5EF4-FFF2-40B4-BE49-F238E27FC236}">
                  <a16:creationId xmlns:a16="http://schemas.microsoft.com/office/drawing/2014/main" id="{7C5F155C-401F-E11D-5ECE-186EC53BF1A1}"/>
                </a:ext>
              </a:extLst>
            </p:cNvPr>
            <p:cNvSpPr txBox="1"/>
            <p:nvPr/>
          </p:nvSpPr>
          <p:spPr>
            <a:xfrm>
              <a:off x="0" y="9525"/>
              <a:ext cx="17648609" cy="1943146"/>
            </a:xfrm>
            <a:prstGeom prst="rect">
              <a:avLst/>
            </a:prstGeom>
          </p:spPr>
          <p:txBody>
            <a:bodyPr lIns="0" tIns="0" rIns="0" bIns="0" rtlCol="0" anchor="t">
              <a:spAutoFit/>
            </a:bodyPr>
            <a:lstStyle/>
            <a:p>
              <a:pPr algn="ctr">
                <a:lnSpc>
                  <a:spcPts val="5780"/>
                </a:lnSpc>
              </a:pPr>
              <a:r>
                <a:rPr lang="en-US" sz="4900" b="1">
                  <a:solidFill>
                    <a:srgbClr val="FFFFFF"/>
                  </a:solidFill>
                  <a:latin typeface="HK Grotesk Medium" panose="00000600000000000000"/>
                  <a:ea typeface="HK Grotesk Medium" panose="00000600000000000000"/>
                  <a:cs typeface="HK Grotesk Medium" panose="00000600000000000000"/>
                  <a:sym typeface="HK Grotesk Medium" panose="00000600000000000000"/>
                </a:rPr>
                <a:t>IPv6的革新，为智能制造的未来铺就</a:t>
              </a:r>
            </a:p>
            <a:p>
              <a:pPr algn="ctr">
                <a:lnSpc>
                  <a:spcPts val="5780"/>
                </a:lnSpc>
              </a:pPr>
              <a:r>
                <a:rPr lang="en-US" sz="4900" b="1">
                  <a:solidFill>
                    <a:srgbClr val="FFFFFF"/>
                  </a:solidFill>
                  <a:latin typeface="HK Grotesk Medium" panose="00000600000000000000"/>
                  <a:ea typeface="HK Grotesk Medium" panose="00000600000000000000"/>
                  <a:cs typeface="HK Grotesk Medium" panose="00000600000000000000"/>
                  <a:sym typeface="HK Grotesk Medium" panose="00000600000000000000"/>
                </a:rPr>
                <a:t>无限可能。</a:t>
              </a:r>
            </a:p>
            <a:p>
              <a:pPr algn="ctr">
                <a:lnSpc>
                  <a:spcPts val="5780"/>
                </a:lnSpc>
              </a:pPr>
              <a:endParaRPr lang="en-US" sz="4900" b="1">
                <a:solidFill>
                  <a:srgbClr val="FFFFFF"/>
                </a:solidFill>
                <a:latin typeface="HK Grotesk Medium" panose="00000600000000000000"/>
                <a:ea typeface="HK Grotesk Medium" panose="00000600000000000000"/>
                <a:cs typeface="HK Grotesk Medium" panose="00000600000000000000"/>
                <a:sym typeface="HK Grotesk Medium" panose="00000600000000000000"/>
              </a:endParaRPr>
            </a:p>
          </p:txBody>
        </p:sp>
        <p:sp>
          <p:nvSpPr>
            <p:cNvPr id="9" name="TextBox 9">
              <a:extLst>
                <a:ext uri="{FF2B5EF4-FFF2-40B4-BE49-F238E27FC236}">
                  <a16:creationId xmlns:a16="http://schemas.microsoft.com/office/drawing/2014/main" id="{C07E5327-75F5-4D56-616F-B272531A601B}"/>
                </a:ext>
              </a:extLst>
            </p:cNvPr>
            <p:cNvSpPr txBox="1"/>
            <p:nvPr/>
          </p:nvSpPr>
          <p:spPr>
            <a:xfrm>
              <a:off x="1974388" y="2774706"/>
              <a:ext cx="13699834" cy="755350"/>
            </a:xfrm>
            <a:prstGeom prst="rect">
              <a:avLst/>
            </a:prstGeom>
          </p:spPr>
          <p:txBody>
            <a:bodyPr lIns="0" tIns="0" rIns="0" bIns="0" rtlCol="0" anchor="t">
              <a:spAutoFit/>
            </a:bodyPr>
            <a:lstStyle/>
            <a:p>
              <a:pPr algn="ctr">
                <a:lnSpc>
                  <a:spcPts val="4680"/>
                </a:lnSpc>
              </a:pPr>
              <a:endParaRPr/>
            </a:p>
          </p:txBody>
        </p:sp>
      </p:grpSp>
      <p:pic>
        <p:nvPicPr>
          <p:cNvPr id="11" name="图片 10">
            <a:extLst>
              <a:ext uri="{FF2B5EF4-FFF2-40B4-BE49-F238E27FC236}">
                <a16:creationId xmlns:a16="http://schemas.microsoft.com/office/drawing/2014/main" id="{ECF23D4C-BBD7-DE9C-E8CD-4AA15362EC55}"/>
              </a:ext>
            </a:extLst>
          </p:cNvPr>
          <p:cNvPicPr>
            <a:picLocks noChangeAspect="1"/>
          </p:cNvPicPr>
          <p:nvPr/>
        </p:nvPicPr>
        <p:blipFill>
          <a:blip r:embed="rId6"/>
          <a:stretch>
            <a:fillRect/>
          </a:stretch>
        </p:blipFill>
        <p:spPr>
          <a:xfrm>
            <a:off x="-12385" y="0"/>
            <a:ext cx="18312770" cy="10286999"/>
          </a:xfrm>
          <a:prstGeom prst="rect">
            <a:avLst/>
          </a:prstGeom>
        </p:spPr>
      </p:pic>
    </p:spTree>
    <p:extLst>
      <p:ext uri="{BB962C8B-B14F-4D97-AF65-F5344CB8AC3E}">
        <p14:creationId xmlns:p14="http://schemas.microsoft.com/office/powerpoint/2010/main" val="8158668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4494633">
            <a:off x="-2022061" y="8242530"/>
            <a:ext cx="4315504" cy="4088940"/>
          </a:xfrm>
          <a:custGeom>
            <a:avLst/>
            <a:gdLst/>
            <a:ahLst/>
            <a:cxnLst/>
            <a:rect l="l" t="t" r="r" b="b"/>
            <a:pathLst>
              <a:path w="4315504" h="4088940">
                <a:moveTo>
                  <a:pt x="0" y="0"/>
                </a:moveTo>
                <a:lnTo>
                  <a:pt x="4315504" y="0"/>
                </a:lnTo>
                <a:lnTo>
                  <a:pt x="4315504" y="4088940"/>
                </a:lnTo>
                <a:lnTo>
                  <a:pt x="0" y="4088940"/>
                </a:lnTo>
                <a:lnTo>
                  <a:pt x="0" y="0"/>
                </a:lnTo>
                <a:close/>
              </a:path>
            </a:pathLst>
          </a:custGeom>
          <a:blipFill>
            <a:blip r:embed="rId2"/>
            <a:stretch>
              <a:fillRect/>
            </a:stretch>
          </a:blipFill>
        </p:spPr>
        <p:txBody>
          <a:bodyPr/>
          <a:lstStyle/>
          <a:p>
            <a:endParaRPr lang="zh-CN" altLang="en-US"/>
          </a:p>
        </p:txBody>
      </p:sp>
      <p:sp>
        <p:nvSpPr>
          <p:cNvPr id="3" name="TextBox 3"/>
          <p:cNvSpPr txBox="1"/>
          <p:nvPr/>
        </p:nvSpPr>
        <p:spPr>
          <a:xfrm>
            <a:off x="2689718" y="2333279"/>
            <a:ext cx="12908564" cy="1056311"/>
          </a:xfrm>
          <a:prstGeom prst="rect">
            <a:avLst/>
          </a:prstGeom>
        </p:spPr>
        <p:txBody>
          <a:bodyPr lIns="0" tIns="0" rIns="0" bIns="0" rtlCol="0" anchor="t">
            <a:spAutoFit/>
          </a:bodyPr>
          <a:lstStyle/>
          <a:p>
            <a:pPr algn="ctr">
              <a:lnSpc>
                <a:spcPts val="8345"/>
              </a:lnSpc>
            </a:pPr>
            <a:r>
              <a:rPr lang="en-US" sz="7070" b="1">
                <a:solidFill>
                  <a:srgbClr val="000000"/>
                </a:solidFill>
                <a:latin typeface="HK Grotesk Bold" panose="00000800000000000000"/>
                <a:ea typeface="HK Grotesk Bold" panose="00000800000000000000"/>
                <a:cs typeface="HK Grotesk Bold" panose="00000800000000000000"/>
                <a:sym typeface="HK Grotesk Bold" panose="00000800000000000000"/>
              </a:rPr>
              <a:t>工业互联网发展的背景与意义</a:t>
            </a:r>
          </a:p>
        </p:txBody>
      </p:sp>
      <p:grpSp>
        <p:nvGrpSpPr>
          <p:cNvPr id="4" name="Group 4"/>
          <p:cNvGrpSpPr/>
          <p:nvPr/>
        </p:nvGrpSpPr>
        <p:grpSpPr>
          <a:xfrm>
            <a:off x="2200935" y="4570315"/>
            <a:ext cx="3818865" cy="3058877"/>
            <a:chOff x="0" y="0"/>
            <a:chExt cx="5091820" cy="4078503"/>
          </a:xfrm>
        </p:grpSpPr>
        <p:sp>
          <p:nvSpPr>
            <p:cNvPr id="5" name="TextBox 5"/>
            <p:cNvSpPr txBox="1"/>
            <p:nvPr/>
          </p:nvSpPr>
          <p:spPr>
            <a:xfrm>
              <a:off x="0" y="-28575"/>
              <a:ext cx="5091820" cy="1767426"/>
            </a:xfrm>
            <a:prstGeom prst="rect">
              <a:avLst/>
            </a:prstGeom>
          </p:spPr>
          <p:txBody>
            <a:bodyPr lIns="0" tIns="0" rIns="0" bIns="0" rtlCol="0" anchor="t">
              <a:spAutoFit/>
            </a:bodyPr>
            <a:lstStyle/>
            <a:p>
              <a:pPr algn="ctr">
                <a:lnSpc>
                  <a:spcPts val="5375"/>
                </a:lnSpc>
              </a:pPr>
              <a:r>
                <a:rPr lang="en-US" sz="4135" b="1">
                  <a:solidFill>
                    <a:srgbClr val="731F7D"/>
                  </a:solidFill>
                  <a:latin typeface="Halant Medium" panose="00000600000000000000"/>
                  <a:ea typeface="Halant Medium" panose="00000600000000000000"/>
                  <a:cs typeface="Halant Medium" panose="00000600000000000000"/>
                  <a:sym typeface="Halant Medium" panose="00000600000000000000"/>
                </a:rPr>
                <a:t>工业互联网的发展兴起</a:t>
              </a:r>
            </a:p>
          </p:txBody>
        </p:sp>
        <p:sp>
          <p:nvSpPr>
            <p:cNvPr id="6" name="TextBox 6"/>
            <p:cNvSpPr txBox="1"/>
            <p:nvPr/>
          </p:nvSpPr>
          <p:spPr>
            <a:xfrm>
              <a:off x="0" y="2127761"/>
              <a:ext cx="5091820" cy="1950742"/>
            </a:xfrm>
            <a:prstGeom prst="rect">
              <a:avLst/>
            </a:prstGeom>
          </p:spPr>
          <p:txBody>
            <a:bodyPr lIns="0" tIns="0" rIns="0" bIns="0" rtlCol="0" anchor="t">
              <a:spAutoFit/>
            </a:bodyPr>
            <a:lstStyle/>
            <a:p>
              <a:pPr algn="ctr">
                <a:lnSpc>
                  <a:spcPts val="2985"/>
                </a:lnSpc>
                <a:spcBef>
                  <a:spcPct val="0"/>
                </a:spcBef>
              </a:pPr>
              <a:r>
                <a:rPr lang="en-US" sz="2130" spc="-21">
                  <a:solidFill>
                    <a:srgbClr val="000000"/>
                  </a:solidFill>
                  <a:latin typeface="Assistant" panose="00000500000000000000"/>
                  <a:ea typeface="Assistant" panose="00000500000000000000"/>
                  <a:cs typeface="Assistant" panose="00000500000000000000"/>
                  <a:sym typeface="Assistant" panose="00000500000000000000"/>
                </a:rPr>
                <a:t>工业互联网融合了物联网（IoT）、大数据、云计算等技术，推动工业自动化、智能化发展。</a:t>
              </a:r>
            </a:p>
          </p:txBody>
        </p:sp>
      </p:grpSp>
      <p:grpSp>
        <p:nvGrpSpPr>
          <p:cNvPr id="7" name="Group 7"/>
          <p:cNvGrpSpPr/>
          <p:nvPr/>
        </p:nvGrpSpPr>
        <p:grpSpPr>
          <a:xfrm>
            <a:off x="7234568" y="4570315"/>
            <a:ext cx="3818865" cy="2380550"/>
            <a:chOff x="0" y="0"/>
            <a:chExt cx="5091820" cy="3174067"/>
          </a:xfrm>
        </p:grpSpPr>
        <p:sp>
          <p:nvSpPr>
            <p:cNvPr id="8" name="TextBox 8"/>
            <p:cNvSpPr txBox="1"/>
            <p:nvPr/>
          </p:nvSpPr>
          <p:spPr>
            <a:xfrm>
              <a:off x="0" y="-28575"/>
              <a:ext cx="5091820" cy="862990"/>
            </a:xfrm>
            <a:prstGeom prst="rect">
              <a:avLst/>
            </a:prstGeom>
          </p:spPr>
          <p:txBody>
            <a:bodyPr lIns="0" tIns="0" rIns="0" bIns="0" rtlCol="0" anchor="t">
              <a:spAutoFit/>
            </a:bodyPr>
            <a:lstStyle/>
            <a:p>
              <a:pPr marL="0" lvl="0" indent="0" algn="ctr">
                <a:lnSpc>
                  <a:spcPts val="5375"/>
                </a:lnSpc>
                <a:spcBef>
                  <a:spcPct val="0"/>
                </a:spcBef>
              </a:pPr>
              <a:r>
                <a:rPr lang="en-US" sz="4135" b="1">
                  <a:solidFill>
                    <a:srgbClr val="731F7D"/>
                  </a:solidFill>
                  <a:latin typeface="Halant Medium" panose="00000600000000000000"/>
                  <a:ea typeface="Halant Medium" panose="00000600000000000000"/>
                  <a:cs typeface="Halant Medium" panose="00000600000000000000"/>
                  <a:sym typeface="Halant Medium" panose="00000600000000000000"/>
                </a:rPr>
                <a:t>IPv6的战略意义</a:t>
              </a:r>
            </a:p>
          </p:txBody>
        </p:sp>
        <p:sp>
          <p:nvSpPr>
            <p:cNvPr id="9" name="TextBox 9"/>
            <p:cNvSpPr txBox="1"/>
            <p:nvPr/>
          </p:nvSpPr>
          <p:spPr>
            <a:xfrm>
              <a:off x="0" y="1223325"/>
              <a:ext cx="5091820" cy="1950742"/>
            </a:xfrm>
            <a:prstGeom prst="rect">
              <a:avLst/>
            </a:prstGeom>
          </p:spPr>
          <p:txBody>
            <a:bodyPr lIns="0" tIns="0" rIns="0" bIns="0" rtlCol="0" anchor="t">
              <a:spAutoFit/>
            </a:bodyPr>
            <a:lstStyle/>
            <a:p>
              <a:pPr algn="ctr">
                <a:lnSpc>
                  <a:spcPts val="2985"/>
                </a:lnSpc>
                <a:spcBef>
                  <a:spcPct val="0"/>
                </a:spcBef>
              </a:pPr>
              <a:r>
                <a:rPr lang="en-US" sz="2130" spc="-21">
                  <a:solidFill>
                    <a:srgbClr val="000000"/>
                  </a:solidFill>
                  <a:latin typeface="Assistant" panose="00000500000000000000"/>
                  <a:ea typeface="Assistant" panose="00000500000000000000"/>
                  <a:cs typeface="Assistant" panose="00000500000000000000"/>
                  <a:sym typeface="Assistant" panose="00000500000000000000"/>
                </a:rPr>
                <a:t>随着物联网设备数量的激增，IPv4地址即将枯竭，IPv6在支持海量设备接入和高效网络通信方面具有巨大的优势。</a:t>
              </a:r>
            </a:p>
          </p:txBody>
        </p:sp>
      </p:grpSp>
      <p:grpSp>
        <p:nvGrpSpPr>
          <p:cNvPr id="10" name="Group 10"/>
          <p:cNvGrpSpPr/>
          <p:nvPr/>
        </p:nvGrpSpPr>
        <p:grpSpPr>
          <a:xfrm>
            <a:off x="12268200" y="4570315"/>
            <a:ext cx="3818865" cy="3058877"/>
            <a:chOff x="0" y="0"/>
            <a:chExt cx="5091820" cy="4078503"/>
          </a:xfrm>
        </p:grpSpPr>
        <p:sp>
          <p:nvSpPr>
            <p:cNvPr id="11" name="TextBox 11"/>
            <p:cNvSpPr txBox="1"/>
            <p:nvPr/>
          </p:nvSpPr>
          <p:spPr>
            <a:xfrm>
              <a:off x="0" y="-28575"/>
              <a:ext cx="5091820" cy="1767426"/>
            </a:xfrm>
            <a:prstGeom prst="rect">
              <a:avLst/>
            </a:prstGeom>
          </p:spPr>
          <p:txBody>
            <a:bodyPr lIns="0" tIns="0" rIns="0" bIns="0" rtlCol="0" anchor="t">
              <a:spAutoFit/>
            </a:bodyPr>
            <a:lstStyle/>
            <a:p>
              <a:pPr marL="0" lvl="0" indent="0" algn="ctr">
                <a:lnSpc>
                  <a:spcPts val="5375"/>
                </a:lnSpc>
                <a:spcBef>
                  <a:spcPct val="0"/>
                </a:spcBef>
              </a:pPr>
              <a:r>
                <a:rPr lang="en-US" sz="4135" b="1">
                  <a:solidFill>
                    <a:srgbClr val="731F7D"/>
                  </a:solidFill>
                  <a:latin typeface="Halant Medium" panose="00000600000000000000"/>
                  <a:ea typeface="Halant Medium" panose="00000600000000000000"/>
                  <a:cs typeface="Halant Medium" panose="00000600000000000000"/>
                  <a:sym typeface="Halant Medium" panose="00000600000000000000"/>
                </a:rPr>
                <a:t>IPv6在工业互联网中的角色</a:t>
              </a:r>
            </a:p>
          </p:txBody>
        </p:sp>
        <p:sp>
          <p:nvSpPr>
            <p:cNvPr id="12" name="TextBox 12"/>
            <p:cNvSpPr txBox="1"/>
            <p:nvPr/>
          </p:nvSpPr>
          <p:spPr>
            <a:xfrm>
              <a:off x="0" y="2127761"/>
              <a:ext cx="5091820" cy="1950742"/>
            </a:xfrm>
            <a:prstGeom prst="rect">
              <a:avLst/>
            </a:prstGeom>
          </p:spPr>
          <p:txBody>
            <a:bodyPr lIns="0" tIns="0" rIns="0" bIns="0" rtlCol="0" anchor="t">
              <a:spAutoFit/>
            </a:bodyPr>
            <a:lstStyle/>
            <a:p>
              <a:pPr algn="ctr">
                <a:lnSpc>
                  <a:spcPts val="2985"/>
                </a:lnSpc>
                <a:spcBef>
                  <a:spcPct val="0"/>
                </a:spcBef>
              </a:pPr>
              <a:r>
                <a:rPr lang="en-US" sz="2130" spc="-21">
                  <a:solidFill>
                    <a:srgbClr val="000000"/>
                  </a:solidFill>
                  <a:latin typeface="Assistant" panose="00000500000000000000"/>
                  <a:ea typeface="Assistant" panose="00000500000000000000"/>
                  <a:cs typeface="Assistant" panose="00000500000000000000"/>
                  <a:sym typeface="Assistant" panose="00000500000000000000"/>
                </a:rPr>
                <a:t>IPv6为工业设备提供了更多的地址资源，并能更好地支持大规模设备的联网、数据传输和安全性需求。</a:t>
              </a:r>
            </a:p>
          </p:txBody>
        </p:sp>
      </p:grpSp>
      <p:sp>
        <p:nvSpPr>
          <p:cNvPr id="13" name="Freeform 13"/>
          <p:cNvSpPr/>
          <p:nvPr/>
        </p:nvSpPr>
        <p:spPr>
          <a:xfrm rot="313119">
            <a:off x="15158388" y="-1579634"/>
            <a:ext cx="5214256" cy="4986132"/>
          </a:xfrm>
          <a:custGeom>
            <a:avLst/>
            <a:gdLst/>
            <a:ahLst/>
            <a:cxnLst/>
            <a:rect l="l" t="t" r="r" b="b"/>
            <a:pathLst>
              <a:path w="5214256" h="4986132">
                <a:moveTo>
                  <a:pt x="0" y="0"/>
                </a:moveTo>
                <a:lnTo>
                  <a:pt x="5214256" y="0"/>
                </a:lnTo>
                <a:lnTo>
                  <a:pt x="5214256" y="4986132"/>
                </a:lnTo>
                <a:lnTo>
                  <a:pt x="0" y="4986132"/>
                </a:lnTo>
                <a:lnTo>
                  <a:pt x="0" y="0"/>
                </a:lnTo>
                <a:close/>
              </a:path>
            </a:pathLst>
          </a:custGeom>
          <a:blipFill>
            <a:blip r:embed="rId3"/>
            <a:stretch>
              <a:fillRect/>
            </a:stretch>
          </a:blipFill>
        </p:spPr>
        <p:txBody>
          <a:bodyPr/>
          <a:lstStyle/>
          <a:p>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4D1354"/>
        </a:solidFill>
        <a:effectLst/>
      </p:bgPr>
    </p:bg>
    <p:spTree>
      <p:nvGrpSpPr>
        <p:cNvPr id="1" name=""/>
        <p:cNvGrpSpPr/>
        <p:nvPr/>
      </p:nvGrpSpPr>
      <p:grpSpPr>
        <a:xfrm>
          <a:off x="0" y="0"/>
          <a:ext cx="0" cy="0"/>
          <a:chOff x="0" y="0"/>
          <a:chExt cx="0" cy="0"/>
        </a:xfrm>
      </p:grpSpPr>
      <p:sp>
        <p:nvSpPr>
          <p:cNvPr id="2" name="Freeform 2"/>
          <p:cNvSpPr/>
          <p:nvPr/>
        </p:nvSpPr>
        <p:spPr>
          <a:xfrm rot="1298824">
            <a:off x="12555249" y="4939834"/>
            <a:ext cx="6575294" cy="7268784"/>
          </a:xfrm>
          <a:custGeom>
            <a:avLst/>
            <a:gdLst/>
            <a:ahLst/>
            <a:cxnLst/>
            <a:rect l="l" t="t" r="r" b="b"/>
            <a:pathLst>
              <a:path w="6575294" h="7268784">
                <a:moveTo>
                  <a:pt x="0" y="0"/>
                </a:moveTo>
                <a:lnTo>
                  <a:pt x="6575295" y="0"/>
                </a:lnTo>
                <a:lnTo>
                  <a:pt x="6575295" y="7268784"/>
                </a:lnTo>
                <a:lnTo>
                  <a:pt x="0" y="7268784"/>
                </a:lnTo>
                <a:lnTo>
                  <a:pt x="0" y="0"/>
                </a:lnTo>
                <a:close/>
              </a:path>
            </a:pathLst>
          </a:custGeom>
          <a:blipFill>
            <a:blip r:embed="rId2"/>
            <a:stretch>
              <a:fillRect r="-381" b="-1174"/>
            </a:stretch>
          </a:blipFill>
        </p:spPr>
        <p:txBody>
          <a:bodyPr/>
          <a:lstStyle/>
          <a:p>
            <a:endParaRPr lang="zh-CN" altLang="en-US"/>
          </a:p>
        </p:txBody>
      </p:sp>
      <p:sp>
        <p:nvSpPr>
          <p:cNvPr id="3" name="Freeform 3"/>
          <p:cNvSpPr/>
          <p:nvPr/>
        </p:nvSpPr>
        <p:spPr>
          <a:xfrm rot="-2715964">
            <a:off x="8597713" y="7771526"/>
            <a:ext cx="1844500" cy="1747664"/>
          </a:xfrm>
          <a:custGeom>
            <a:avLst/>
            <a:gdLst/>
            <a:ahLst/>
            <a:cxnLst/>
            <a:rect l="l" t="t" r="r" b="b"/>
            <a:pathLst>
              <a:path w="1844500" h="1747664">
                <a:moveTo>
                  <a:pt x="0" y="0"/>
                </a:moveTo>
                <a:lnTo>
                  <a:pt x="1844500" y="0"/>
                </a:lnTo>
                <a:lnTo>
                  <a:pt x="1844500" y="1747664"/>
                </a:lnTo>
                <a:lnTo>
                  <a:pt x="0" y="1747664"/>
                </a:lnTo>
                <a:lnTo>
                  <a:pt x="0" y="0"/>
                </a:lnTo>
                <a:close/>
              </a:path>
            </a:pathLst>
          </a:custGeom>
          <a:blipFill>
            <a:blip r:embed="rId3"/>
            <a:stretch>
              <a:fillRect/>
            </a:stretch>
          </a:blipFill>
        </p:spPr>
        <p:txBody>
          <a:bodyPr/>
          <a:lstStyle/>
          <a:p>
            <a:endParaRPr lang="zh-CN" altLang="en-US"/>
          </a:p>
        </p:txBody>
      </p:sp>
      <p:sp>
        <p:nvSpPr>
          <p:cNvPr id="4" name="Freeform 4"/>
          <p:cNvSpPr/>
          <p:nvPr/>
        </p:nvSpPr>
        <p:spPr>
          <a:xfrm rot="-3378125">
            <a:off x="12070219" y="-1362141"/>
            <a:ext cx="4943405" cy="5723190"/>
          </a:xfrm>
          <a:custGeom>
            <a:avLst/>
            <a:gdLst/>
            <a:ahLst/>
            <a:cxnLst/>
            <a:rect l="l" t="t" r="r" b="b"/>
            <a:pathLst>
              <a:path w="4943405" h="5723190">
                <a:moveTo>
                  <a:pt x="0" y="0"/>
                </a:moveTo>
                <a:lnTo>
                  <a:pt x="4943405" y="0"/>
                </a:lnTo>
                <a:lnTo>
                  <a:pt x="4943405" y="5723190"/>
                </a:lnTo>
                <a:lnTo>
                  <a:pt x="0" y="5723190"/>
                </a:lnTo>
                <a:lnTo>
                  <a:pt x="0" y="0"/>
                </a:lnTo>
                <a:close/>
              </a:path>
            </a:pathLst>
          </a:custGeom>
          <a:blipFill>
            <a:blip r:embed="rId4"/>
            <a:stretch>
              <a:fillRect/>
            </a:stretch>
          </a:blipFill>
        </p:spPr>
        <p:txBody>
          <a:bodyPr/>
          <a:lstStyle/>
          <a:p>
            <a:endParaRPr lang="zh-CN" altLang="en-US"/>
          </a:p>
        </p:txBody>
      </p:sp>
      <p:grpSp>
        <p:nvGrpSpPr>
          <p:cNvPr id="5" name="Group 5"/>
          <p:cNvGrpSpPr/>
          <p:nvPr/>
        </p:nvGrpSpPr>
        <p:grpSpPr>
          <a:xfrm>
            <a:off x="1028700" y="2976847"/>
            <a:ext cx="8934485" cy="6281453"/>
            <a:chOff x="0" y="0"/>
            <a:chExt cx="11912647" cy="8375271"/>
          </a:xfrm>
        </p:grpSpPr>
        <p:sp>
          <p:nvSpPr>
            <p:cNvPr id="6" name="TextBox 6"/>
            <p:cNvSpPr txBox="1"/>
            <p:nvPr/>
          </p:nvSpPr>
          <p:spPr>
            <a:xfrm>
              <a:off x="0" y="2138039"/>
              <a:ext cx="11912647" cy="4738935"/>
            </a:xfrm>
            <a:prstGeom prst="rect">
              <a:avLst/>
            </a:prstGeom>
          </p:spPr>
          <p:txBody>
            <a:bodyPr lIns="0" tIns="0" rIns="0" bIns="0" rtlCol="0" anchor="t">
              <a:spAutoFit/>
            </a:bodyPr>
            <a:lstStyle/>
            <a:p>
              <a:pPr algn="l">
                <a:lnSpc>
                  <a:spcPts val="9440"/>
                </a:lnSpc>
              </a:pPr>
              <a:r>
                <a:rPr lang="en-US" sz="8000" b="1">
                  <a:solidFill>
                    <a:srgbClr val="FFFFFF"/>
                  </a:solidFill>
                  <a:latin typeface="HK Grotesk Bold" panose="00000800000000000000"/>
                  <a:ea typeface="HK Grotesk Bold" panose="00000800000000000000"/>
                  <a:cs typeface="HK Grotesk Bold" panose="00000800000000000000"/>
                  <a:sym typeface="HK Grotesk Bold" panose="00000800000000000000"/>
                </a:rPr>
                <a:t>大规模工业IPv6网络的构建</a:t>
              </a:r>
            </a:p>
            <a:p>
              <a:pPr algn="l">
                <a:lnSpc>
                  <a:spcPts val="9440"/>
                </a:lnSpc>
              </a:pPr>
              <a:endParaRPr lang="en-US" sz="8000" b="1">
                <a:solidFill>
                  <a:srgbClr val="FFFFFF"/>
                </a:solidFill>
                <a:latin typeface="HK Grotesk Bold" panose="00000800000000000000"/>
                <a:ea typeface="HK Grotesk Bold" panose="00000800000000000000"/>
                <a:cs typeface="HK Grotesk Bold" panose="00000800000000000000"/>
                <a:sym typeface="HK Grotesk Bold" panose="00000800000000000000"/>
              </a:endParaRPr>
            </a:p>
          </p:txBody>
        </p:sp>
        <p:sp>
          <p:nvSpPr>
            <p:cNvPr id="7" name="TextBox 7"/>
            <p:cNvSpPr txBox="1"/>
            <p:nvPr/>
          </p:nvSpPr>
          <p:spPr>
            <a:xfrm>
              <a:off x="0" y="0"/>
              <a:ext cx="2514541" cy="1378756"/>
            </a:xfrm>
            <a:prstGeom prst="rect">
              <a:avLst/>
            </a:prstGeom>
          </p:spPr>
          <p:txBody>
            <a:bodyPr lIns="0" tIns="0" rIns="0" bIns="0" rtlCol="0" anchor="t">
              <a:spAutoFit/>
            </a:bodyPr>
            <a:lstStyle/>
            <a:p>
              <a:pPr marL="0" lvl="0" indent="0" algn="l">
                <a:lnSpc>
                  <a:spcPts val="8115"/>
                </a:lnSpc>
                <a:spcBef>
                  <a:spcPct val="0"/>
                </a:spcBef>
              </a:pPr>
              <a:r>
                <a:rPr lang="en-US" sz="6875" b="1" u="none">
                  <a:solidFill>
                    <a:srgbClr val="FFFFFF">
                      <a:alpha val="60000"/>
                    </a:srgbClr>
                  </a:solidFill>
                  <a:latin typeface="HK Grotesk Bold" panose="00000800000000000000"/>
                  <a:ea typeface="HK Grotesk Bold" panose="00000800000000000000"/>
                  <a:cs typeface="HK Grotesk Bold" panose="00000800000000000000"/>
                  <a:sym typeface="HK Grotesk Bold" panose="00000800000000000000"/>
                </a:rPr>
                <a:t>02</a:t>
              </a:r>
            </a:p>
          </p:txBody>
        </p:sp>
        <p:sp>
          <p:nvSpPr>
            <p:cNvPr id="8" name="TextBox 8"/>
            <p:cNvSpPr txBox="1"/>
            <p:nvPr/>
          </p:nvSpPr>
          <p:spPr>
            <a:xfrm>
              <a:off x="0" y="7643858"/>
              <a:ext cx="7538418" cy="731413"/>
            </a:xfrm>
            <a:prstGeom prst="rect">
              <a:avLst/>
            </a:prstGeom>
          </p:spPr>
          <p:txBody>
            <a:bodyPr lIns="0" tIns="0" rIns="0" bIns="0" rtlCol="0" anchor="t">
              <a:spAutoFit/>
            </a:bodyPr>
            <a:lstStyle/>
            <a:p>
              <a:pPr algn="l">
                <a:lnSpc>
                  <a:spcPts val="4675"/>
                </a:lnSpc>
                <a:spcBef>
                  <a:spcPct val="0"/>
                </a:spcBef>
              </a:pPr>
              <a:r>
                <a:rPr lang="en-US" sz="3340" spc="-33">
                  <a:solidFill>
                    <a:srgbClr val="FFFFFF"/>
                  </a:solidFill>
                  <a:latin typeface="Assistant" panose="00000500000000000000"/>
                  <a:ea typeface="Assistant" panose="00000500000000000000"/>
                  <a:cs typeface="Assistant" panose="00000500000000000000"/>
                  <a:sym typeface="Assistant" panose="00000500000000000000"/>
                </a:rPr>
                <a:t>待完成</a:t>
              </a: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9088749">
            <a:off x="15238549" y="7531796"/>
            <a:ext cx="2440941" cy="2312792"/>
          </a:xfrm>
          <a:custGeom>
            <a:avLst/>
            <a:gdLst/>
            <a:ahLst/>
            <a:cxnLst/>
            <a:rect l="l" t="t" r="r" b="b"/>
            <a:pathLst>
              <a:path w="2440941" h="2312792">
                <a:moveTo>
                  <a:pt x="0" y="0"/>
                </a:moveTo>
                <a:lnTo>
                  <a:pt x="2440941" y="0"/>
                </a:lnTo>
                <a:lnTo>
                  <a:pt x="2440941" y="2312792"/>
                </a:lnTo>
                <a:lnTo>
                  <a:pt x="0" y="2312792"/>
                </a:lnTo>
                <a:lnTo>
                  <a:pt x="0" y="0"/>
                </a:lnTo>
                <a:close/>
              </a:path>
            </a:pathLst>
          </a:custGeom>
          <a:blipFill>
            <a:blip r:embed="rId2"/>
            <a:stretch>
              <a:fillRect/>
            </a:stretch>
          </a:blipFill>
        </p:spPr>
        <p:txBody>
          <a:bodyPr/>
          <a:lstStyle/>
          <a:p>
            <a:endParaRPr lang="zh-CN" altLang="en-US"/>
          </a:p>
        </p:txBody>
      </p:sp>
      <p:sp>
        <p:nvSpPr>
          <p:cNvPr id="3" name="Freeform 3"/>
          <p:cNvSpPr/>
          <p:nvPr/>
        </p:nvSpPr>
        <p:spPr>
          <a:xfrm rot="313119">
            <a:off x="13667511" y="-2216185"/>
            <a:ext cx="5583018" cy="5338761"/>
          </a:xfrm>
          <a:custGeom>
            <a:avLst/>
            <a:gdLst/>
            <a:ahLst/>
            <a:cxnLst/>
            <a:rect l="l" t="t" r="r" b="b"/>
            <a:pathLst>
              <a:path w="5583018" h="5338761">
                <a:moveTo>
                  <a:pt x="0" y="0"/>
                </a:moveTo>
                <a:lnTo>
                  <a:pt x="5583018" y="0"/>
                </a:lnTo>
                <a:lnTo>
                  <a:pt x="5583018" y="5338761"/>
                </a:lnTo>
                <a:lnTo>
                  <a:pt x="0" y="5338761"/>
                </a:lnTo>
                <a:lnTo>
                  <a:pt x="0" y="0"/>
                </a:lnTo>
                <a:close/>
              </a:path>
            </a:pathLst>
          </a:custGeom>
          <a:blipFill>
            <a:blip r:embed="rId3"/>
            <a:stretch>
              <a:fillRect/>
            </a:stretch>
          </a:blipFill>
        </p:spPr>
        <p:txBody>
          <a:bodyPr/>
          <a:lstStyle/>
          <a:p>
            <a:endParaRPr lang="zh-CN" altLang="en-US"/>
          </a:p>
        </p:txBody>
      </p:sp>
      <p:sp>
        <p:nvSpPr>
          <p:cNvPr id="4" name="Freeform 4"/>
          <p:cNvSpPr/>
          <p:nvPr/>
        </p:nvSpPr>
        <p:spPr>
          <a:xfrm rot="1705580">
            <a:off x="-2362671" y="6401890"/>
            <a:ext cx="7824542" cy="6963843"/>
          </a:xfrm>
          <a:custGeom>
            <a:avLst/>
            <a:gdLst/>
            <a:ahLst/>
            <a:cxnLst/>
            <a:rect l="l" t="t" r="r" b="b"/>
            <a:pathLst>
              <a:path w="7824542" h="6963843">
                <a:moveTo>
                  <a:pt x="0" y="0"/>
                </a:moveTo>
                <a:lnTo>
                  <a:pt x="7824542" y="0"/>
                </a:lnTo>
                <a:lnTo>
                  <a:pt x="7824542" y="6963843"/>
                </a:lnTo>
                <a:lnTo>
                  <a:pt x="0" y="6963843"/>
                </a:lnTo>
                <a:lnTo>
                  <a:pt x="0" y="0"/>
                </a:lnTo>
                <a:close/>
              </a:path>
            </a:pathLst>
          </a:custGeom>
          <a:blipFill>
            <a:blip r:embed="rId4"/>
            <a:stretch>
              <a:fillRect/>
            </a:stretch>
          </a:blipFill>
        </p:spPr>
        <p:txBody>
          <a:bodyPr/>
          <a:lstStyle/>
          <a:p>
            <a:endParaRPr lang="zh-CN" altLang="en-US"/>
          </a:p>
        </p:txBody>
      </p:sp>
      <p:sp>
        <p:nvSpPr>
          <p:cNvPr id="5" name="Freeform 5"/>
          <p:cNvSpPr/>
          <p:nvPr/>
        </p:nvSpPr>
        <p:spPr>
          <a:xfrm rot="6959566">
            <a:off x="-761750" y="523555"/>
            <a:ext cx="2895099" cy="2768439"/>
          </a:xfrm>
          <a:custGeom>
            <a:avLst/>
            <a:gdLst/>
            <a:ahLst/>
            <a:cxnLst/>
            <a:rect l="l" t="t" r="r" b="b"/>
            <a:pathLst>
              <a:path w="2895099" h="2768439">
                <a:moveTo>
                  <a:pt x="0" y="0"/>
                </a:moveTo>
                <a:lnTo>
                  <a:pt x="2895100" y="0"/>
                </a:lnTo>
                <a:lnTo>
                  <a:pt x="2895100" y="2768439"/>
                </a:lnTo>
                <a:lnTo>
                  <a:pt x="0" y="2768439"/>
                </a:lnTo>
                <a:lnTo>
                  <a:pt x="0" y="0"/>
                </a:lnTo>
                <a:close/>
              </a:path>
            </a:pathLst>
          </a:custGeom>
          <a:blipFill>
            <a:blip r:embed="rId3"/>
            <a:stretch>
              <a:fillRect/>
            </a:stretch>
          </a:blipFill>
        </p:spPr>
        <p:txBody>
          <a:bodyPr/>
          <a:lstStyle/>
          <a:p>
            <a:endParaRPr lang="zh-CN" altLang="en-US"/>
          </a:p>
        </p:txBody>
      </p:sp>
      <p:sp>
        <p:nvSpPr>
          <p:cNvPr id="6" name="Freeform 6"/>
          <p:cNvSpPr/>
          <p:nvPr/>
        </p:nvSpPr>
        <p:spPr>
          <a:xfrm>
            <a:off x="2167769" y="1907774"/>
            <a:ext cx="6976231" cy="6191405"/>
          </a:xfrm>
          <a:custGeom>
            <a:avLst/>
            <a:gdLst/>
            <a:ahLst/>
            <a:cxnLst/>
            <a:rect l="l" t="t" r="r" b="b"/>
            <a:pathLst>
              <a:path w="6976231" h="6191405">
                <a:moveTo>
                  <a:pt x="0" y="0"/>
                </a:moveTo>
                <a:lnTo>
                  <a:pt x="6976231" y="0"/>
                </a:lnTo>
                <a:lnTo>
                  <a:pt x="6976231" y="6191405"/>
                </a:lnTo>
                <a:lnTo>
                  <a:pt x="0" y="6191405"/>
                </a:lnTo>
                <a:lnTo>
                  <a:pt x="0" y="0"/>
                </a:lnTo>
                <a:close/>
              </a:path>
            </a:pathLst>
          </a:custGeom>
          <a:blipFill>
            <a:blip r:embed="rId5"/>
            <a:stretch>
              <a:fillRect/>
            </a:stretch>
          </a:blipFill>
        </p:spPr>
        <p:txBody>
          <a:bodyPr/>
          <a:lstStyle/>
          <a:p>
            <a:endParaRPr lang="zh-CN" altLang="en-US"/>
          </a:p>
        </p:txBody>
      </p:sp>
      <p:sp>
        <p:nvSpPr>
          <p:cNvPr id="7" name="Freeform 7"/>
          <p:cNvSpPr/>
          <p:nvPr/>
        </p:nvSpPr>
        <p:spPr>
          <a:xfrm>
            <a:off x="8871164" y="2038859"/>
            <a:ext cx="6457536" cy="5840987"/>
          </a:xfrm>
          <a:custGeom>
            <a:avLst/>
            <a:gdLst/>
            <a:ahLst/>
            <a:cxnLst/>
            <a:rect l="l" t="t" r="r" b="b"/>
            <a:pathLst>
              <a:path w="6457536" h="5840987">
                <a:moveTo>
                  <a:pt x="0" y="0"/>
                </a:moveTo>
                <a:lnTo>
                  <a:pt x="6457536" y="0"/>
                </a:lnTo>
                <a:lnTo>
                  <a:pt x="6457536" y="5840988"/>
                </a:lnTo>
                <a:lnTo>
                  <a:pt x="0" y="5840988"/>
                </a:lnTo>
                <a:lnTo>
                  <a:pt x="0" y="0"/>
                </a:lnTo>
                <a:close/>
              </a:path>
            </a:pathLst>
          </a:custGeom>
          <a:blipFill>
            <a:blip r:embed="rId6"/>
            <a:stretch>
              <a:fillRect/>
            </a:stretch>
          </a:blipFill>
        </p:spPr>
        <p:txBody>
          <a:bodyPr/>
          <a:lstStyle/>
          <a:p>
            <a:endParaRPr lang="zh-CN" altLang="en-US"/>
          </a:p>
        </p:txBody>
      </p:sp>
      <p:sp>
        <p:nvSpPr>
          <p:cNvPr id="8" name="TextBox 8"/>
          <p:cNvSpPr txBox="1"/>
          <p:nvPr/>
        </p:nvSpPr>
        <p:spPr>
          <a:xfrm>
            <a:off x="2749550" y="1210945"/>
            <a:ext cx="6086475" cy="696595"/>
          </a:xfrm>
          <a:prstGeom prst="rect">
            <a:avLst/>
          </a:prstGeom>
        </p:spPr>
        <p:txBody>
          <a:bodyPr wrap="square" lIns="0" tIns="0" rIns="0" bIns="0" rtlCol="0" anchor="t">
            <a:spAutoFit/>
          </a:bodyPr>
          <a:lstStyle/>
          <a:p>
            <a:pPr algn="ctr">
              <a:lnSpc>
                <a:spcPts val="5435"/>
              </a:lnSpc>
              <a:spcBef>
                <a:spcPct val="0"/>
              </a:spcBef>
            </a:pPr>
            <a:r>
              <a:rPr lang="en-US" sz="4605" b="1">
                <a:solidFill>
                  <a:srgbClr val="000000"/>
                </a:solidFill>
                <a:latin typeface="HK Grotesk Bold" panose="00000800000000000000"/>
                <a:ea typeface="HK Grotesk Bold" panose="00000800000000000000"/>
                <a:cs typeface="HK Grotesk Bold" panose="00000800000000000000"/>
                <a:sym typeface="HK Grotesk Bold" panose="00000800000000000000"/>
              </a:rPr>
              <a:t>传统IPv4构建工业网络</a:t>
            </a:r>
          </a:p>
        </p:txBody>
      </p:sp>
      <p:sp>
        <p:nvSpPr>
          <p:cNvPr id="9" name="TextBox 9"/>
          <p:cNvSpPr txBox="1"/>
          <p:nvPr/>
        </p:nvSpPr>
        <p:spPr>
          <a:xfrm>
            <a:off x="9778365" y="1210945"/>
            <a:ext cx="4989195" cy="696595"/>
          </a:xfrm>
          <a:prstGeom prst="rect">
            <a:avLst/>
          </a:prstGeom>
        </p:spPr>
        <p:txBody>
          <a:bodyPr wrap="square" lIns="0" tIns="0" rIns="0" bIns="0" rtlCol="0" anchor="t">
            <a:spAutoFit/>
          </a:bodyPr>
          <a:lstStyle/>
          <a:p>
            <a:pPr algn="ctr">
              <a:lnSpc>
                <a:spcPts val="5435"/>
              </a:lnSpc>
              <a:spcBef>
                <a:spcPct val="0"/>
              </a:spcBef>
            </a:pPr>
            <a:r>
              <a:rPr lang="en-US" sz="4605" b="1">
                <a:solidFill>
                  <a:srgbClr val="000000"/>
                </a:solidFill>
                <a:latin typeface="HK Grotesk Bold" panose="00000800000000000000"/>
                <a:ea typeface="HK Grotesk Bold" panose="00000800000000000000"/>
                <a:cs typeface="HK Grotesk Bold" panose="00000800000000000000"/>
                <a:sym typeface="HK Grotesk Bold" panose="00000800000000000000"/>
              </a:rPr>
              <a:t>IPv6构建工业网络</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1564986" y="-3282418"/>
            <a:ext cx="7027814" cy="6254754"/>
          </a:xfrm>
          <a:custGeom>
            <a:avLst/>
            <a:gdLst/>
            <a:ahLst/>
            <a:cxnLst/>
            <a:rect l="l" t="t" r="r" b="b"/>
            <a:pathLst>
              <a:path w="7027814" h="6254754">
                <a:moveTo>
                  <a:pt x="0" y="0"/>
                </a:moveTo>
                <a:lnTo>
                  <a:pt x="7027814" y="0"/>
                </a:lnTo>
                <a:lnTo>
                  <a:pt x="7027814" y="6254755"/>
                </a:lnTo>
                <a:lnTo>
                  <a:pt x="0" y="6254755"/>
                </a:lnTo>
                <a:lnTo>
                  <a:pt x="0" y="0"/>
                </a:lnTo>
                <a:close/>
              </a:path>
            </a:pathLst>
          </a:custGeom>
          <a:blipFill>
            <a:blip r:embed="rId2"/>
            <a:stretch>
              <a:fillRect/>
            </a:stretch>
          </a:blipFill>
        </p:spPr>
        <p:txBody>
          <a:bodyPr/>
          <a:lstStyle/>
          <a:p>
            <a:endParaRPr lang="zh-CN" altLang="en-US"/>
          </a:p>
        </p:txBody>
      </p:sp>
      <p:sp>
        <p:nvSpPr>
          <p:cNvPr id="3" name="Freeform 3"/>
          <p:cNvSpPr/>
          <p:nvPr/>
        </p:nvSpPr>
        <p:spPr>
          <a:xfrm rot="6148233">
            <a:off x="12976018" y="3273608"/>
            <a:ext cx="6861060" cy="6560888"/>
          </a:xfrm>
          <a:custGeom>
            <a:avLst/>
            <a:gdLst/>
            <a:ahLst/>
            <a:cxnLst/>
            <a:rect l="l" t="t" r="r" b="b"/>
            <a:pathLst>
              <a:path w="6861060" h="6560888">
                <a:moveTo>
                  <a:pt x="0" y="0"/>
                </a:moveTo>
                <a:lnTo>
                  <a:pt x="6861060" y="0"/>
                </a:lnTo>
                <a:lnTo>
                  <a:pt x="6861060" y="6560888"/>
                </a:lnTo>
                <a:lnTo>
                  <a:pt x="0" y="6560888"/>
                </a:lnTo>
                <a:lnTo>
                  <a:pt x="0" y="0"/>
                </a:lnTo>
                <a:close/>
              </a:path>
            </a:pathLst>
          </a:custGeom>
          <a:blipFill>
            <a:blip r:embed="rId3"/>
            <a:stretch>
              <a:fillRect/>
            </a:stretch>
          </a:blipFill>
        </p:spPr>
        <p:txBody>
          <a:bodyPr/>
          <a:lstStyle/>
          <a:p>
            <a:endParaRPr lang="zh-CN" altLang="en-US"/>
          </a:p>
        </p:txBody>
      </p:sp>
      <p:sp>
        <p:nvSpPr>
          <p:cNvPr id="4" name="Freeform 4"/>
          <p:cNvSpPr/>
          <p:nvPr/>
        </p:nvSpPr>
        <p:spPr>
          <a:xfrm>
            <a:off x="7156453" y="2229362"/>
            <a:ext cx="5306265" cy="3912912"/>
          </a:xfrm>
          <a:custGeom>
            <a:avLst/>
            <a:gdLst/>
            <a:ahLst/>
            <a:cxnLst/>
            <a:rect l="l" t="t" r="r" b="b"/>
            <a:pathLst>
              <a:path w="5306265" h="3912912">
                <a:moveTo>
                  <a:pt x="0" y="0"/>
                </a:moveTo>
                <a:lnTo>
                  <a:pt x="5306265" y="0"/>
                </a:lnTo>
                <a:lnTo>
                  <a:pt x="5306265" y="3912912"/>
                </a:lnTo>
                <a:lnTo>
                  <a:pt x="0" y="3912912"/>
                </a:lnTo>
                <a:lnTo>
                  <a:pt x="0" y="0"/>
                </a:lnTo>
                <a:close/>
              </a:path>
            </a:pathLst>
          </a:custGeom>
          <a:blipFill>
            <a:blip r:embed="rId4"/>
            <a:stretch>
              <a:fillRect t="-744" b="-744"/>
            </a:stretch>
          </a:blipFill>
        </p:spPr>
        <p:txBody>
          <a:bodyPr/>
          <a:lstStyle/>
          <a:p>
            <a:endParaRPr lang="zh-CN" altLang="en-US"/>
          </a:p>
        </p:txBody>
      </p:sp>
      <p:sp>
        <p:nvSpPr>
          <p:cNvPr id="5" name="Freeform 5"/>
          <p:cNvSpPr/>
          <p:nvPr/>
        </p:nvSpPr>
        <p:spPr>
          <a:xfrm>
            <a:off x="7209251" y="6142274"/>
            <a:ext cx="5018210" cy="3262282"/>
          </a:xfrm>
          <a:custGeom>
            <a:avLst/>
            <a:gdLst/>
            <a:ahLst/>
            <a:cxnLst/>
            <a:rect l="l" t="t" r="r" b="b"/>
            <a:pathLst>
              <a:path w="5018210" h="3262282">
                <a:moveTo>
                  <a:pt x="0" y="0"/>
                </a:moveTo>
                <a:lnTo>
                  <a:pt x="5018209" y="0"/>
                </a:lnTo>
                <a:lnTo>
                  <a:pt x="5018209" y="3262282"/>
                </a:lnTo>
                <a:lnTo>
                  <a:pt x="0" y="3262282"/>
                </a:lnTo>
                <a:lnTo>
                  <a:pt x="0" y="0"/>
                </a:lnTo>
                <a:close/>
              </a:path>
            </a:pathLst>
          </a:custGeom>
          <a:blipFill>
            <a:blip r:embed="rId5"/>
            <a:stretch>
              <a:fillRect/>
            </a:stretch>
          </a:blipFill>
        </p:spPr>
        <p:txBody>
          <a:bodyPr/>
          <a:lstStyle/>
          <a:p>
            <a:endParaRPr lang="zh-CN" altLang="en-US"/>
          </a:p>
        </p:txBody>
      </p:sp>
      <p:sp>
        <p:nvSpPr>
          <p:cNvPr id="6" name="TextBox 6"/>
          <p:cNvSpPr txBox="1"/>
          <p:nvPr/>
        </p:nvSpPr>
        <p:spPr>
          <a:xfrm>
            <a:off x="1028700" y="1038225"/>
            <a:ext cx="11198760" cy="1191137"/>
          </a:xfrm>
          <a:prstGeom prst="rect">
            <a:avLst/>
          </a:prstGeom>
        </p:spPr>
        <p:txBody>
          <a:bodyPr lIns="0" tIns="0" rIns="0" bIns="0" rtlCol="0" anchor="t">
            <a:spAutoFit/>
          </a:bodyPr>
          <a:lstStyle/>
          <a:p>
            <a:pPr algn="l">
              <a:lnSpc>
                <a:spcPts val="9440"/>
              </a:lnSpc>
            </a:pPr>
            <a:r>
              <a:rPr lang="en-US" sz="8000" b="1">
                <a:solidFill>
                  <a:srgbClr val="4D1354"/>
                </a:solidFill>
                <a:latin typeface="HK Grotesk Bold" panose="00000800000000000000"/>
                <a:ea typeface="HK Grotesk Bold" panose="00000800000000000000"/>
                <a:cs typeface="HK Grotesk Bold" panose="00000800000000000000"/>
                <a:sym typeface="HK Grotesk Bold" panose="00000800000000000000"/>
              </a:rPr>
              <a:t>IPv6在网络构建中的优势</a:t>
            </a:r>
          </a:p>
        </p:txBody>
      </p:sp>
      <p:sp>
        <p:nvSpPr>
          <p:cNvPr id="7" name="TextBox 7"/>
          <p:cNvSpPr txBox="1"/>
          <p:nvPr/>
        </p:nvSpPr>
        <p:spPr>
          <a:xfrm>
            <a:off x="1297414" y="8100872"/>
            <a:ext cx="4858784" cy="1663065"/>
          </a:xfrm>
          <a:prstGeom prst="rect">
            <a:avLst/>
          </a:prstGeom>
        </p:spPr>
        <p:txBody>
          <a:bodyPr lIns="0" tIns="0" rIns="0" bIns="0" rtlCol="0" anchor="t">
            <a:spAutoFit/>
          </a:bodyPr>
          <a:lstStyle/>
          <a:p>
            <a:pPr algn="l">
              <a:lnSpc>
                <a:spcPts val="3360"/>
              </a:lnSpc>
              <a:spcBef>
                <a:spcPct val="0"/>
              </a:spcBef>
            </a:pPr>
            <a:r>
              <a:rPr lang="en-US" sz="2400" spc="-23">
                <a:solidFill>
                  <a:srgbClr val="000000"/>
                </a:solidFill>
                <a:latin typeface="Assistant" panose="00000500000000000000"/>
                <a:ea typeface="Assistant" panose="00000500000000000000"/>
                <a:cs typeface="Assistant" panose="00000500000000000000"/>
                <a:sym typeface="Assistant" panose="00000500000000000000"/>
              </a:rPr>
              <a:t>由于地址空间充足，企业无需依赖网络地址转换（NAT），简化了网络架构，提高了端到端通信的效率和可靠性。</a:t>
            </a:r>
          </a:p>
        </p:txBody>
      </p:sp>
      <p:sp>
        <p:nvSpPr>
          <p:cNvPr id="8" name="TextBox 8"/>
          <p:cNvSpPr txBox="1"/>
          <p:nvPr/>
        </p:nvSpPr>
        <p:spPr>
          <a:xfrm>
            <a:off x="1297414" y="4280556"/>
            <a:ext cx="5330666" cy="3339465"/>
          </a:xfrm>
          <a:prstGeom prst="rect">
            <a:avLst/>
          </a:prstGeom>
        </p:spPr>
        <p:txBody>
          <a:bodyPr lIns="0" tIns="0" rIns="0" bIns="0" rtlCol="0" anchor="t">
            <a:spAutoFit/>
          </a:bodyPr>
          <a:lstStyle/>
          <a:p>
            <a:pPr algn="l">
              <a:lnSpc>
                <a:spcPts val="3360"/>
              </a:lnSpc>
              <a:spcBef>
                <a:spcPct val="0"/>
              </a:spcBef>
            </a:pPr>
            <a:r>
              <a:rPr lang="en-US" sz="2400">
                <a:solidFill>
                  <a:srgbClr val="000000"/>
                </a:solidFill>
                <a:latin typeface="Assistant" panose="00000500000000000000"/>
                <a:ea typeface="Assistant" panose="00000500000000000000"/>
                <a:cs typeface="Assistant" panose="00000500000000000000"/>
                <a:sym typeface="Assistant" panose="00000500000000000000"/>
              </a:rPr>
              <a:t>IPv6拥有128位地址长度，提供约3.4×10^38个唯</a:t>
            </a:r>
            <a:r>
              <a:rPr lang="en-US" sz="2400" u="none" strike="noStrike">
                <a:solidFill>
                  <a:srgbClr val="000000"/>
                </a:solidFill>
                <a:latin typeface="Assistant" panose="00000500000000000000"/>
                <a:ea typeface="Assistant" panose="00000500000000000000"/>
                <a:cs typeface="Assistant" panose="00000500000000000000"/>
                <a:sym typeface="Assistant" panose="00000500000000000000"/>
              </a:rPr>
              <a:t>一地址，远超IPv4的约43亿个地址。这在大规模工业环境中尤为重要，能够确保每个设备都能获得唯一的IP地址，避免地址冲突和复杂的地址转换机制。</a:t>
            </a:r>
          </a:p>
          <a:p>
            <a:pPr algn="ctr">
              <a:lnSpc>
                <a:spcPts val="3360"/>
              </a:lnSpc>
              <a:spcBef>
                <a:spcPct val="0"/>
              </a:spcBef>
            </a:pPr>
            <a:endParaRPr lang="en-US" sz="2400" u="none" strike="noStrike">
              <a:solidFill>
                <a:srgbClr val="000000"/>
              </a:solidFill>
              <a:latin typeface="Assistant" panose="00000500000000000000"/>
              <a:ea typeface="Assistant" panose="00000500000000000000"/>
              <a:cs typeface="Assistant" panose="00000500000000000000"/>
              <a:sym typeface="Assistant" panose="00000500000000000000"/>
            </a:endParaRPr>
          </a:p>
          <a:p>
            <a:pPr marL="0" lvl="0" indent="0" algn="ctr">
              <a:lnSpc>
                <a:spcPts val="3360"/>
              </a:lnSpc>
              <a:spcBef>
                <a:spcPct val="0"/>
              </a:spcBef>
            </a:pPr>
            <a:endParaRPr lang="en-US" sz="2400" u="none" strike="noStrike">
              <a:solidFill>
                <a:srgbClr val="000000"/>
              </a:solidFill>
              <a:latin typeface="Assistant" panose="00000500000000000000"/>
              <a:ea typeface="Assistant" panose="00000500000000000000"/>
              <a:cs typeface="Assistant" panose="00000500000000000000"/>
              <a:sym typeface="Assistant" panose="00000500000000000000"/>
            </a:endParaRPr>
          </a:p>
        </p:txBody>
      </p:sp>
      <p:sp>
        <p:nvSpPr>
          <p:cNvPr id="9" name="TextBox 9"/>
          <p:cNvSpPr txBox="1"/>
          <p:nvPr/>
        </p:nvSpPr>
        <p:spPr>
          <a:xfrm>
            <a:off x="1028700" y="2079576"/>
            <a:ext cx="5118497" cy="896620"/>
          </a:xfrm>
          <a:prstGeom prst="rect">
            <a:avLst/>
          </a:prstGeom>
        </p:spPr>
        <p:txBody>
          <a:bodyPr lIns="0" tIns="0" rIns="0" bIns="0" rtlCol="0" anchor="t">
            <a:spAutoFit/>
          </a:bodyPr>
          <a:lstStyle/>
          <a:p>
            <a:pPr marL="0" lvl="0" indent="0" algn="ctr">
              <a:lnSpc>
                <a:spcPts val="7280"/>
              </a:lnSpc>
              <a:spcBef>
                <a:spcPct val="0"/>
              </a:spcBef>
            </a:pPr>
            <a:r>
              <a:rPr lang="en-US" sz="52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扩展的地址空间</a:t>
            </a:r>
          </a:p>
        </p:txBody>
      </p:sp>
      <p:sp>
        <p:nvSpPr>
          <p:cNvPr id="10" name="TextBox 10"/>
          <p:cNvSpPr txBox="1"/>
          <p:nvPr/>
        </p:nvSpPr>
        <p:spPr>
          <a:xfrm>
            <a:off x="1297305" y="3019425"/>
            <a:ext cx="5330190" cy="807720"/>
          </a:xfrm>
          <a:prstGeom prst="rect">
            <a:avLst/>
          </a:prstGeom>
        </p:spPr>
        <p:txBody>
          <a:bodyPr wrap="square" lIns="0" tIns="0" rIns="0" bIns="0" rtlCol="0" anchor="t">
            <a:spAutoFit/>
          </a:bodyPr>
          <a:lstStyle/>
          <a:p>
            <a:pPr algn="ctr">
              <a:lnSpc>
                <a:spcPts val="6300"/>
              </a:lnSpc>
            </a:pPr>
            <a:r>
              <a:rPr lang="en-US" sz="45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1.几乎无限的IP地址</a:t>
            </a:r>
          </a:p>
        </p:txBody>
      </p:sp>
      <p:sp>
        <p:nvSpPr>
          <p:cNvPr id="11" name="TextBox 11"/>
          <p:cNvSpPr txBox="1"/>
          <p:nvPr/>
        </p:nvSpPr>
        <p:spPr>
          <a:xfrm>
            <a:off x="1028700" y="6975002"/>
            <a:ext cx="4858784" cy="781050"/>
          </a:xfrm>
          <a:prstGeom prst="rect">
            <a:avLst/>
          </a:prstGeom>
        </p:spPr>
        <p:txBody>
          <a:bodyPr lIns="0" tIns="0" rIns="0" bIns="0" rtlCol="0" anchor="t">
            <a:spAutoFit/>
          </a:bodyPr>
          <a:lstStyle/>
          <a:p>
            <a:pPr algn="ctr">
              <a:lnSpc>
                <a:spcPts val="6300"/>
              </a:lnSpc>
            </a:pPr>
            <a:r>
              <a:rPr lang="en-US" sz="45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2.无须使用NAT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1564986" y="-3282418"/>
            <a:ext cx="7027814" cy="6254754"/>
          </a:xfrm>
          <a:custGeom>
            <a:avLst/>
            <a:gdLst/>
            <a:ahLst/>
            <a:cxnLst/>
            <a:rect l="l" t="t" r="r" b="b"/>
            <a:pathLst>
              <a:path w="7027814" h="6254754">
                <a:moveTo>
                  <a:pt x="0" y="0"/>
                </a:moveTo>
                <a:lnTo>
                  <a:pt x="7027814" y="0"/>
                </a:lnTo>
                <a:lnTo>
                  <a:pt x="7027814" y="6254755"/>
                </a:lnTo>
                <a:lnTo>
                  <a:pt x="0" y="6254755"/>
                </a:lnTo>
                <a:lnTo>
                  <a:pt x="0" y="0"/>
                </a:lnTo>
                <a:close/>
              </a:path>
            </a:pathLst>
          </a:custGeom>
          <a:blipFill>
            <a:blip r:embed="rId2"/>
            <a:stretch>
              <a:fillRect/>
            </a:stretch>
          </a:blipFill>
        </p:spPr>
        <p:txBody>
          <a:bodyPr/>
          <a:lstStyle/>
          <a:p>
            <a:endParaRPr lang="zh-CN" altLang="en-US"/>
          </a:p>
        </p:txBody>
      </p:sp>
      <p:sp>
        <p:nvSpPr>
          <p:cNvPr id="3" name="Freeform 3"/>
          <p:cNvSpPr/>
          <p:nvPr/>
        </p:nvSpPr>
        <p:spPr>
          <a:xfrm rot="6148233">
            <a:off x="12976018" y="3273608"/>
            <a:ext cx="6861060" cy="6560888"/>
          </a:xfrm>
          <a:custGeom>
            <a:avLst/>
            <a:gdLst/>
            <a:ahLst/>
            <a:cxnLst/>
            <a:rect l="l" t="t" r="r" b="b"/>
            <a:pathLst>
              <a:path w="6861060" h="6560888">
                <a:moveTo>
                  <a:pt x="0" y="0"/>
                </a:moveTo>
                <a:lnTo>
                  <a:pt x="6861060" y="0"/>
                </a:lnTo>
                <a:lnTo>
                  <a:pt x="6861060" y="6560888"/>
                </a:lnTo>
                <a:lnTo>
                  <a:pt x="0" y="6560888"/>
                </a:lnTo>
                <a:lnTo>
                  <a:pt x="0" y="0"/>
                </a:lnTo>
                <a:close/>
              </a:path>
            </a:pathLst>
          </a:custGeom>
          <a:blipFill>
            <a:blip r:embed="rId3"/>
            <a:stretch>
              <a:fillRect/>
            </a:stretch>
          </a:blipFill>
        </p:spPr>
        <p:txBody>
          <a:bodyPr/>
          <a:lstStyle/>
          <a:p>
            <a:endParaRPr lang="zh-CN" altLang="en-US"/>
          </a:p>
        </p:txBody>
      </p:sp>
      <p:sp>
        <p:nvSpPr>
          <p:cNvPr id="4" name="TextBox 4"/>
          <p:cNvSpPr txBox="1"/>
          <p:nvPr/>
        </p:nvSpPr>
        <p:spPr>
          <a:xfrm>
            <a:off x="8440179" y="3088023"/>
            <a:ext cx="4858784" cy="3339465"/>
          </a:xfrm>
          <a:prstGeom prst="rect">
            <a:avLst/>
          </a:prstGeom>
        </p:spPr>
        <p:txBody>
          <a:bodyPr lIns="0" tIns="0" rIns="0" bIns="0" rtlCol="0" anchor="t">
            <a:spAutoFit/>
          </a:bodyPr>
          <a:lstStyle/>
          <a:p>
            <a:pPr algn="l">
              <a:lnSpc>
                <a:spcPts val="3360"/>
              </a:lnSpc>
              <a:spcBef>
                <a:spcPct val="0"/>
              </a:spcBef>
            </a:pPr>
            <a:r>
              <a:rPr lang="en-US" sz="2400" spc="-23">
                <a:solidFill>
                  <a:srgbClr val="000000"/>
                </a:solidFill>
                <a:latin typeface="Assistant" panose="00000500000000000000"/>
                <a:ea typeface="Assistant" panose="00000500000000000000"/>
                <a:cs typeface="Assistant" panose="00000500000000000000"/>
                <a:sym typeface="Assistant" panose="00000500000000000000"/>
              </a:rPr>
              <a:t>IPv6支持更大的地址块聚合，允许多个子网的路由信息合并为一个更大的路由条目。这大幅减少了路由表的大小，降低了路由器的内存和处理负担。路由表的精简使得路由器能够更快速地查找和转发数据包，提高了整体网络的响应速度和吞吐量。</a:t>
            </a:r>
          </a:p>
          <a:p>
            <a:pPr algn="l">
              <a:lnSpc>
                <a:spcPts val="3360"/>
              </a:lnSpc>
              <a:spcBef>
                <a:spcPct val="0"/>
              </a:spcBef>
            </a:pPr>
            <a:endParaRPr lang="en-US" sz="2400" spc="-23">
              <a:solidFill>
                <a:srgbClr val="000000"/>
              </a:solidFill>
              <a:latin typeface="Assistant" panose="00000500000000000000"/>
              <a:ea typeface="Assistant" panose="00000500000000000000"/>
              <a:cs typeface="Assistant" panose="00000500000000000000"/>
              <a:sym typeface="Assistant" panose="00000500000000000000"/>
            </a:endParaRPr>
          </a:p>
        </p:txBody>
      </p:sp>
      <p:sp>
        <p:nvSpPr>
          <p:cNvPr id="5" name="TextBox 5"/>
          <p:cNvSpPr txBox="1"/>
          <p:nvPr/>
        </p:nvSpPr>
        <p:spPr>
          <a:xfrm>
            <a:off x="1297414" y="3124905"/>
            <a:ext cx="5330666" cy="3339465"/>
          </a:xfrm>
          <a:prstGeom prst="rect">
            <a:avLst/>
          </a:prstGeom>
        </p:spPr>
        <p:txBody>
          <a:bodyPr lIns="0" tIns="0" rIns="0" bIns="0" rtlCol="0" anchor="t">
            <a:spAutoFit/>
          </a:bodyPr>
          <a:lstStyle/>
          <a:p>
            <a:pPr algn="l">
              <a:lnSpc>
                <a:spcPts val="3360"/>
              </a:lnSpc>
              <a:spcBef>
                <a:spcPct val="0"/>
              </a:spcBef>
            </a:pPr>
            <a:r>
              <a:rPr lang="en-US" sz="2400">
                <a:solidFill>
                  <a:srgbClr val="000000"/>
                </a:solidFill>
                <a:latin typeface="Assistant" panose="00000500000000000000"/>
                <a:ea typeface="Assistant" panose="00000500000000000000"/>
                <a:cs typeface="Assistant" panose="00000500000000000000"/>
                <a:sym typeface="Assistant" panose="00000500000000000000"/>
              </a:rPr>
              <a:t>Pv6提供了庞大的</a:t>
            </a:r>
            <a:r>
              <a:rPr lang="en-US" sz="2400" u="none" strike="noStrike">
                <a:solidFill>
                  <a:srgbClr val="000000"/>
                </a:solidFill>
                <a:latin typeface="Assistant" panose="00000500000000000000"/>
                <a:ea typeface="Assistant" panose="00000500000000000000"/>
                <a:cs typeface="Assistant" panose="00000500000000000000"/>
                <a:sym typeface="Assistant" panose="00000500000000000000"/>
              </a:rPr>
              <a:t>地址空间，允许按照地理位置、部门或功能进行层级化的地址分配。这种结构化的地址分配方式使得网络拓扑更加清晰，便于管理和扩展。通过层级化分配，路由器可以更容易地识别和处理不同网络段之间的流量，减少了复杂的路由规则配置。</a:t>
            </a:r>
          </a:p>
          <a:p>
            <a:pPr marL="0" lvl="0" indent="0" algn="ctr">
              <a:lnSpc>
                <a:spcPts val="3360"/>
              </a:lnSpc>
              <a:spcBef>
                <a:spcPct val="0"/>
              </a:spcBef>
            </a:pPr>
            <a:endParaRPr lang="en-US" sz="2400" u="none" strike="noStrike">
              <a:solidFill>
                <a:srgbClr val="000000"/>
              </a:solidFill>
              <a:latin typeface="Assistant" panose="00000500000000000000"/>
              <a:ea typeface="Assistant" panose="00000500000000000000"/>
              <a:cs typeface="Assistant" panose="00000500000000000000"/>
              <a:sym typeface="Assistant" panose="00000500000000000000"/>
            </a:endParaRPr>
          </a:p>
        </p:txBody>
      </p:sp>
      <p:sp>
        <p:nvSpPr>
          <p:cNvPr id="6" name="TextBox 6"/>
          <p:cNvSpPr txBox="1"/>
          <p:nvPr/>
        </p:nvSpPr>
        <p:spPr>
          <a:xfrm>
            <a:off x="1028700" y="923925"/>
            <a:ext cx="6309157" cy="896620"/>
          </a:xfrm>
          <a:prstGeom prst="rect">
            <a:avLst/>
          </a:prstGeom>
        </p:spPr>
        <p:txBody>
          <a:bodyPr lIns="0" tIns="0" rIns="0" bIns="0" rtlCol="0" anchor="t">
            <a:spAutoFit/>
          </a:bodyPr>
          <a:lstStyle/>
          <a:p>
            <a:pPr marL="0" lvl="0" indent="0" algn="ctr">
              <a:lnSpc>
                <a:spcPts val="7280"/>
              </a:lnSpc>
              <a:spcBef>
                <a:spcPct val="0"/>
              </a:spcBef>
            </a:pPr>
            <a:r>
              <a:rPr lang="en-US" sz="52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更高效的路由与管理</a:t>
            </a:r>
          </a:p>
        </p:txBody>
      </p:sp>
      <p:sp>
        <p:nvSpPr>
          <p:cNvPr id="7" name="TextBox 7"/>
          <p:cNvSpPr txBox="1"/>
          <p:nvPr/>
        </p:nvSpPr>
        <p:spPr>
          <a:xfrm>
            <a:off x="1297305" y="1900555"/>
            <a:ext cx="4776470" cy="807720"/>
          </a:xfrm>
          <a:prstGeom prst="rect">
            <a:avLst/>
          </a:prstGeom>
        </p:spPr>
        <p:txBody>
          <a:bodyPr wrap="square" lIns="0" tIns="0" rIns="0" bIns="0" rtlCol="0" anchor="t">
            <a:spAutoFit/>
          </a:bodyPr>
          <a:lstStyle/>
          <a:p>
            <a:pPr algn="ctr">
              <a:lnSpc>
                <a:spcPts val="6300"/>
              </a:lnSpc>
            </a:pPr>
            <a:r>
              <a:rPr lang="en-US" sz="45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1.层级化地址分配</a:t>
            </a:r>
          </a:p>
        </p:txBody>
      </p:sp>
      <p:sp>
        <p:nvSpPr>
          <p:cNvPr id="8" name="TextBox 8"/>
          <p:cNvSpPr txBox="1"/>
          <p:nvPr/>
        </p:nvSpPr>
        <p:spPr>
          <a:xfrm>
            <a:off x="8440179" y="1900604"/>
            <a:ext cx="4858784" cy="781050"/>
          </a:xfrm>
          <a:prstGeom prst="rect">
            <a:avLst/>
          </a:prstGeom>
        </p:spPr>
        <p:txBody>
          <a:bodyPr lIns="0" tIns="0" rIns="0" bIns="0" rtlCol="0" anchor="t">
            <a:spAutoFit/>
          </a:bodyPr>
          <a:lstStyle/>
          <a:p>
            <a:pPr algn="ctr">
              <a:lnSpc>
                <a:spcPts val="6300"/>
              </a:lnSpc>
            </a:pPr>
            <a:r>
              <a:rPr lang="en-US" sz="45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2.高效的路由聚合</a:t>
            </a:r>
          </a:p>
        </p:txBody>
      </p:sp>
      <p:sp>
        <p:nvSpPr>
          <p:cNvPr id="9" name="TextBox 9"/>
          <p:cNvSpPr txBox="1"/>
          <p:nvPr/>
        </p:nvSpPr>
        <p:spPr>
          <a:xfrm>
            <a:off x="1297414" y="7273995"/>
            <a:ext cx="7711987" cy="2501265"/>
          </a:xfrm>
          <a:prstGeom prst="rect">
            <a:avLst/>
          </a:prstGeom>
        </p:spPr>
        <p:txBody>
          <a:bodyPr lIns="0" tIns="0" rIns="0" bIns="0" rtlCol="0" anchor="t">
            <a:spAutoFit/>
          </a:bodyPr>
          <a:lstStyle/>
          <a:p>
            <a:pPr algn="l">
              <a:lnSpc>
                <a:spcPts val="3360"/>
              </a:lnSpc>
              <a:spcBef>
                <a:spcPct val="0"/>
              </a:spcBef>
            </a:pPr>
            <a:r>
              <a:rPr lang="en-US" sz="2400">
                <a:solidFill>
                  <a:srgbClr val="000000"/>
                </a:solidFill>
                <a:latin typeface="Assistant" panose="00000500000000000000"/>
                <a:ea typeface="Assistant" panose="00000500000000000000"/>
                <a:cs typeface="Assistant" panose="00000500000000000000"/>
                <a:sym typeface="Assistant" panose="00000500000000000000"/>
              </a:rPr>
              <a:t>IPv6的SLAAC（无状态</a:t>
            </a:r>
            <a:r>
              <a:rPr lang="en-US" sz="2400" u="none" strike="noStrike">
                <a:solidFill>
                  <a:srgbClr val="000000"/>
                </a:solidFill>
                <a:latin typeface="Assistant" panose="00000500000000000000"/>
                <a:ea typeface="Assistant" panose="00000500000000000000"/>
                <a:cs typeface="Assistant" panose="00000500000000000000"/>
                <a:sym typeface="Assistant" panose="00000500000000000000"/>
              </a:rPr>
              <a:t>地址自动配置）和DHCPv6（有状态地址自动配置）功能简化了设备的地址分配过程，减少了手动配置的工作量，提高了网络部署和管理的效率。层级化和聚合能力使得网络管理工具能够更好地进行集中化管理和监控，提升了网络运维的便捷性和可视化程度。</a:t>
            </a:r>
          </a:p>
          <a:p>
            <a:pPr marL="0" lvl="0" indent="0" algn="ctr">
              <a:lnSpc>
                <a:spcPts val="3360"/>
              </a:lnSpc>
              <a:spcBef>
                <a:spcPct val="0"/>
              </a:spcBef>
            </a:pPr>
            <a:endParaRPr lang="en-US" sz="2400" u="none" strike="noStrike">
              <a:solidFill>
                <a:srgbClr val="000000"/>
              </a:solidFill>
              <a:latin typeface="Assistant" panose="00000500000000000000"/>
              <a:ea typeface="Assistant" panose="00000500000000000000"/>
              <a:cs typeface="Assistant" panose="00000500000000000000"/>
              <a:sym typeface="Assistant" panose="00000500000000000000"/>
            </a:endParaRPr>
          </a:p>
        </p:txBody>
      </p:sp>
      <p:sp>
        <p:nvSpPr>
          <p:cNvPr id="10" name="TextBox 10"/>
          <p:cNvSpPr txBox="1"/>
          <p:nvPr/>
        </p:nvSpPr>
        <p:spPr>
          <a:xfrm>
            <a:off x="1297414" y="6115903"/>
            <a:ext cx="5040035" cy="781050"/>
          </a:xfrm>
          <a:prstGeom prst="rect">
            <a:avLst/>
          </a:prstGeom>
        </p:spPr>
        <p:txBody>
          <a:bodyPr lIns="0" tIns="0" rIns="0" bIns="0" rtlCol="0" anchor="t">
            <a:spAutoFit/>
          </a:bodyPr>
          <a:lstStyle/>
          <a:p>
            <a:pPr algn="ctr">
              <a:lnSpc>
                <a:spcPts val="6300"/>
              </a:lnSpc>
            </a:pPr>
            <a:r>
              <a:rPr lang="en-US" sz="4500">
                <a:solidFill>
                  <a:srgbClr val="000000"/>
                </a:solidFill>
                <a:latin typeface="WenQuanYi" panose="020B0606030804020204" charset="-122"/>
                <a:ea typeface="WenQuanYi" panose="020B0606030804020204" charset="-122"/>
                <a:cs typeface="WenQuanYi" panose="020B0606030804020204" charset="-122"/>
                <a:sym typeface="WenQuanYi" panose="020B0606030804020204" charset="-122"/>
              </a:rPr>
              <a:t>3.自动化与简化管理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4006340" y="727980"/>
            <a:ext cx="10275321" cy="1056311"/>
          </a:xfrm>
          <a:prstGeom prst="rect">
            <a:avLst/>
          </a:prstGeom>
        </p:spPr>
        <p:txBody>
          <a:bodyPr lIns="0" tIns="0" rIns="0" bIns="0" rtlCol="0" anchor="t">
            <a:spAutoFit/>
          </a:bodyPr>
          <a:lstStyle/>
          <a:p>
            <a:pPr algn="l">
              <a:lnSpc>
                <a:spcPts val="8345"/>
              </a:lnSpc>
            </a:pPr>
            <a:r>
              <a:rPr lang="en-US" sz="7070" b="1">
                <a:solidFill>
                  <a:srgbClr val="000000"/>
                </a:solidFill>
                <a:latin typeface="HK Grotesk Bold" panose="00000800000000000000"/>
                <a:ea typeface="HK Grotesk Bold" panose="00000800000000000000"/>
                <a:cs typeface="HK Grotesk Bold" panose="00000800000000000000"/>
                <a:sym typeface="HK Grotesk Bold" panose="00000800000000000000"/>
              </a:rPr>
              <a:t>IPv6工业网络建设的挑战</a:t>
            </a:r>
          </a:p>
        </p:txBody>
      </p:sp>
      <p:sp>
        <p:nvSpPr>
          <p:cNvPr id="3" name="Freeform 3"/>
          <p:cNvSpPr/>
          <p:nvPr/>
        </p:nvSpPr>
        <p:spPr>
          <a:xfrm rot="-10094169">
            <a:off x="-2768217" y="5870308"/>
            <a:ext cx="6176663" cy="5906434"/>
          </a:xfrm>
          <a:custGeom>
            <a:avLst/>
            <a:gdLst/>
            <a:ahLst/>
            <a:cxnLst/>
            <a:rect l="l" t="t" r="r" b="b"/>
            <a:pathLst>
              <a:path w="6176663" h="5906434">
                <a:moveTo>
                  <a:pt x="0" y="0"/>
                </a:moveTo>
                <a:lnTo>
                  <a:pt x="6176663" y="0"/>
                </a:lnTo>
                <a:lnTo>
                  <a:pt x="6176663" y="5906433"/>
                </a:lnTo>
                <a:lnTo>
                  <a:pt x="0" y="5906433"/>
                </a:lnTo>
                <a:lnTo>
                  <a:pt x="0" y="0"/>
                </a:lnTo>
                <a:close/>
              </a:path>
            </a:pathLst>
          </a:custGeom>
          <a:blipFill>
            <a:blip r:embed="rId2"/>
            <a:stretch>
              <a:fillRect/>
            </a:stretch>
          </a:blipFill>
        </p:spPr>
        <p:txBody>
          <a:bodyPr/>
          <a:lstStyle/>
          <a:p>
            <a:endParaRPr lang="zh-CN" altLang="en-US"/>
          </a:p>
        </p:txBody>
      </p:sp>
      <p:grpSp>
        <p:nvGrpSpPr>
          <p:cNvPr id="4" name="Group 4"/>
          <p:cNvGrpSpPr/>
          <p:nvPr/>
        </p:nvGrpSpPr>
        <p:grpSpPr>
          <a:xfrm>
            <a:off x="2781272" y="2168308"/>
            <a:ext cx="3787282" cy="6707604"/>
            <a:chOff x="0" y="0"/>
            <a:chExt cx="5049709" cy="8943472"/>
          </a:xfrm>
        </p:grpSpPr>
        <p:sp>
          <p:nvSpPr>
            <p:cNvPr id="5" name="TextBox 5"/>
            <p:cNvSpPr txBox="1"/>
            <p:nvPr/>
          </p:nvSpPr>
          <p:spPr>
            <a:xfrm>
              <a:off x="0" y="-47625"/>
              <a:ext cx="5049709" cy="1853488"/>
            </a:xfrm>
            <a:prstGeom prst="rect">
              <a:avLst/>
            </a:prstGeom>
          </p:spPr>
          <p:txBody>
            <a:bodyPr lIns="0" tIns="0" rIns="0" bIns="0" rtlCol="0" anchor="t">
              <a:spAutoFit/>
            </a:bodyPr>
            <a:lstStyle/>
            <a:p>
              <a:pPr algn="l">
                <a:lnSpc>
                  <a:spcPts val="5580"/>
                </a:lnSpc>
              </a:pPr>
              <a:r>
                <a:rPr lang="en-US" sz="4295" b="1">
                  <a:solidFill>
                    <a:srgbClr val="731F7D"/>
                  </a:solidFill>
                  <a:latin typeface="Halant Medium" panose="00000600000000000000"/>
                  <a:ea typeface="Halant Medium" panose="00000600000000000000"/>
                  <a:cs typeface="Halant Medium" panose="00000600000000000000"/>
                  <a:sym typeface="Halant Medium" panose="00000600000000000000"/>
                </a:rPr>
                <a:t>基础设施升级与改造成本</a:t>
              </a:r>
            </a:p>
          </p:txBody>
        </p:sp>
        <p:sp>
          <p:nvSpPr>
            <p:cNvPr id="6" name="TextBox 6"/>
            <p:cNvSpPr txBox="1"/>
            <p:nvPr/>
          </p:nvSpPr>
          <p:spPr>
            <a:xfrm>
              <a:off x="0" y="2211228"/>
              <a:ext cx="5049709" cy="6732243"/>
            </a:xfrm>
            <a:prstGeom prst="rect">
              <a:avLst/>
            </a:prstGeom>
          </p:spPr>
          <p:txBody>
            <a:bodyPr lIns="0" tIns="0" rIns="0" bIns="0" rtlCol="0" anchor="t">
              <a:spAutoFit/>
            </a:bodyPr>
            <a:lstStyle/>
            <a:p>
              <a:pPr algn="l">
                <a:lnSpc>
                  <a:spcPts val="3100"/>
                </a:lnSpc>
              </a:pPr>
              <a:r>
                <a:rPr lang="en-US" sz="2215" b="1" spc="-22">
                  <a:solidFill>
                    <a:srgbClr val="000000"/>
                  </a:solidFill>
                  <a:latin typeface="Assistant Bold" panose="00000800000000000000"/>
                  <a:ea typeface="Assistant Bold" panose="00000800000000000000"/>
                  <a:cs typeface="Assistant Bold" panose="00000800000000000000"/>
                  <a:sym typeface="Assistant Bold" panose="00000800000000000000"/>
                </a:rPr>
                <a:t>硬件替换和固件更新：</a:t>
              </a:r>
            </a:p>
            <a:p>
              <a:pPr marL="478155" lvl="1" indent="-238760" algn="l">
                <a:lnSpc>
                  <a:spcPts val="3100"/>
                </a:lnSpc>
                <a:buFont typeface="Arial" panose="020B0604020202020204"/>
                <a:buChar char="•"/>
              </a:pPr>
              <a:r>
                <a:rPr lang="en-US" sz="2215" spc="-22">
                  <a:solidFill>
                    <a:srgbClr val="000000"/>
                  </a:solidFill>
                  <a:latin typeface="Assistant" panose="00000500000000000000"/>
                  <a:ea typeface="Assistant" panose="00000500000000000000"/>
                  <a:cs typeface="Assistant" panose="00000500000000000000"/>
                  <a:sym typeface="Assistant" panose="00000500000000000000"/>
                </a:rPr>
                <a:t> 许多现有网络设备（如路由器、交换机、传感器、PLC、控制器等）可能缺乏对IPv6的全面支持，需要更新固件或直接更换支持IPv6的设备，增加资本投入。</a:t>
              </a:r>
            </a:p>
            <a:p>
              <a:pPr algn="l">
                <a:lnSpc>
                  <a:spcPts val="3100"/>
                </a:lnSpc>
                <a:spcBef>
                  <a:spcPct val="0"/>
                </a:spcBef>
              </a:pPr>
              <a:r>
                <a:rPr lang="en-US" sz="2215" b="1" spc="-22">
                  <a:solidFill>
                    <a:srgbClr val="000000"/>
                  </a:solidFill>
                  <a:latin typeface="Assistant Bold" panose="00000800000000000000"/>
                  <a:ea typeface="Assistant Bold" panose="00000800000000000000"/>
                  <a:cs typeface="Assistant Bold" panose="00000800000000000000"/>
                  <a:sym typeface="Assistant Bold" panose="00000800000000000000"/>
                </a:rPr>
                <a:t>软件与应用适配：</a:t>
              </a:r>
            </a:p>
            <a:p>
              <a:pPr marL="478155" lvl="1" indent="-238760" algn="l">
                <a:lnSpc>
                  <a:spcPts val="3100"/>
                </a:lnSpc>
                <a:buFont typeface="Arial" panose="020B0604020202020204"/>
                <a:buChar char="•"/>
              </a:pPr>
              <a:r>
                <a:rPr lang="en-US" sz="2215" spc="-22">
                  <a:solidFill>
                    <a:srgbClr val="000000"/>
                  </a:solidFill>
                  <a:latin typeface="Assistant" panose="00000500000000000000"/>
                  <a:ea typeface="Assistant" panose="00000500000000000000"/>
                  <a:cs typeface="Assistant" panose="00000500000000000000"/>
                  <a:sym typeface="Assistant" panose="00000500000000000000"/>
                </a:rPr>
                <a:t>部分工业控制软件、监控系统和安全工具需要升级以适应IPv6环境，确保数据可用性和安全性。</a:t>
              </a:r>
            </a:p>
            <a:p>
              <a:pPr algn="l">
                <a:lnSpc>
                  <a:spcPts val="3100"/>
                </a:lnSpc>
                <a:spcBef>
                  <a:spcPct val="0"/>
                </a:spcBef>
              </a:pPr>
              <a:endParaRPr lang="en-US" sz="2215" spc="-22">
                <a:solidFill>
                  <a:srgbClr val="000000"/>
                </a:solidFill>
                <a:latin typeface="Assistant" panose="00000500000000000000"/>
                <a:ea typeface="Assistant" panose="00000500000000000000"/>
                <a:cs typeface="Assistant" panose="00000500000000000000"/>
                <a:sym typeface="Assistant" panose="00000500000000000000"/>
              </a:endParaRPr>
            </a:p>
          </p:txBody>
        </p:sp>
      </p:grpSp>
      <p:grpSp>
        <p:nvGrpSpPr>
          <p:cNvPr id="7" name="Group 7"/>
          <p:cNvGrpSpPr/>
          <p:nvPr/>
        </p:nvGrpSpPr>
        <p:grpSpPr>
          <a:xfrm>
            <a:off x="7650381" y="2168308"/>
            <a:ext cx="3787282" cy="7098129"/>
            <a:chOff x="0" y="0"/>
            <a:chExt cx="5049709" cy="9464172"/>
          </a:xfrm>
        </p:grpSpPr>
        <p:sp>
          <p:nvSpPr>
            <p:cNvPr id="8" name="TextBox 8"/>
            <p:cNvSpPr txBox="1"/>
            <p:nvPr/>
          </p:nvSpPr>
          <p:spPr>
            <a:xfrm>
              <a:off x="0" y="-47625"/>
              <a:ext cx="5049709" cy="1853488"/>
            </a:xfrm>
            <a:prstGeom prst="rect">
              <a:avLst/>
            </a:prstGeom>
          </p:spPr>
          <p:txBody>
            <a:bodyPr lIns="0" tIns="0" rIns="0" bIns="0" rtlCol="0" anchor="t">
              <a:spAutoFit/>
            </a:bodyPr>
            <a:lstStyle/>
            <a:p>
              <a:pPr marL="0" lvl="0" indent="0" algn="l">
                <a:lnSpc>
                  <a:spcPts val="5580"/>
                </a:lnSpc>
                <a:spcBef>
                  <a:spcPct val="0"/>
                </a:spcBef>
              </a:pPr>
              <a:r>
                <a:rPr lang="en-US" sz="4295" b="1">
                  <a:solidFill>
                    <a:srgbClr val="731F7D"/>
                  </a:solidFill>
                  <a:latin typeface="Halant Medium" panose="00000600000000000000"/>
                  <a:ea typeface="Halant Medium" panose="00000600000000000000"/>
                  <a:cs typeface="Halant Medium" panose="00000600000000000000"/>
                  <a:sym typeface="Halant Medium" panose="00000600000000000000"/>
                </a:rPr>
                <a:t>生态系统与工具链尚不完善</a:t>
              </a:r>
            </a:p>
          </p:txBody>
        </p:sp>
        <p:sp>
          <p:nvSpPr>
            <p:cNvPr id="9" name="TextBox 9"/>
            <p:cNvSpPr txBox="1"/>
            <p:nvPr/>
          </p:nvSpPr>
          <p:spPr>
            <a:xfrm>
              <a:off x="0" y="2211228"/>
              <a:ext cx="5049709" cy="7252943"/>
            </a:xfrm>
            <a:prstGeom prst="rect">
              <a:avLst/>
            </a:prstGeom>
          </p:spPr>
          <p:txBody>
            <a:bodyPr lIns="0" tIns="0" rIns="0" bIns="0" rtlCol="0" anchor="t">
              <a:spAutoFit/>
            </a:bodyPr>
            <a:lstStyle/>
            <a:p>
              <a:pPr algn="l">
                <a:lnSpc>
                  <a:spcPts val="3100"/>
                </a:lnSpc>
              </a:pPr>
              <a:r>
                <a:rPr lang="en-US" sz="2215" b="1" spc="-22">
                  <a:solidFill>
                    <a:srgbClr val="000000"/>
                  </a:solidFill>
                  <a:latin typeface="Assistant Bold" panose="00000800000000000000"/>
                  <a:ea typeface="Assistant Bold" panose="00000800000000000000"/>
                  <a:cs typeface="Assistant Bold" panose="00000800000000000000"/>
                  <a:sym typeface="Assistant Bold" panose="00000800000000000000"/>
                </a:rPr>
                <a:t>调试工具与诊断方法不足：</a:t>
              </a:r>
            </a:p>
            <a:p>
              <a:pPr marL="478155" lvl="1" indent="-238760" algn="l">
                <a:lnSpc>
                  <a:spcPts val="3100"/>
                </a:lnSpc>
                <a:buFont typeface="Arial" panose="020B0604020202020204"/>
                <a:buChar char="•"/>
              </a:pPr>
              <a:r>
                <a:rPr lang="en-US" sz="2215" spc="-22">
                  <a:solidFill>
                    <a:srgbClr val="000000"/>
                  </a:solidFill>
                  <a:latin typeface="Assistant" panose="00000500000000000000"/>
                  <a:ea typeface="Assistant" panose="00000500000000000000"/>
                  <a:cs typeface="Assistant" panose="00000500000000000000"/>
                  <a:sym typeface="Assistant" panose="00000500000000000000"/>
                </a:rPr>
                <a:t>虽然已有若干IPv6兼容的调试工具（如ping6、traceroute6、ip -6），但相较于IPv4时代成熟的生态，IPv6特定的工具链仍在完善中。</a:t>
              </a:r>
            </a:p>
            <a:p>
              <a:pPr algn="l">
                <a:lnSpc>
                  <a:spcPts val="3100"/>
                </a:lnSpc>
                <a:spcBef>
                  <a:spcPct val="0"/>
                </a:spcBef>
              </a:pPr>
              <a:r>
                <a:rPr lang="en-US" sz="2215" b="1" spc="-22">
                  <a:solidFill>
                    <a:srgbClr val="000000"/>
                  </a:solidFill>
                  <a:latin typeface="Assistant Bold" panose="00000800000000000000"/>
                  <a:ea typeface="Assistant Bold" panose="00000800000000000000"/>
                  <a:cs typeface="Assistant Bold" panose="00000800000000000000"/>
                  <a:sym typeface="Assistant Bold" panose="00000800000000000000"/>
                </a:rPr>
                <a:t>应用与服务支持不足：</a:t>
              </a:r>
            </a:p>
            <a:p>
              <a:pPr marL="478155" lvl="1" indent="-238760" algn="l">
                <a:lnSpc>
                  <a:spcPts val="3100"/>
                </a:lnSpc>
                <a:buFont typeface="Arial" panose="020B0604020202020204"/>
                <a:buChar char="•"/>
              </a:pPr>
              <a:r>
                <a:rPr lang="en-US" sz="2215" spc="-22">
                  <a:solidFill>
                    <a:srgbClr val="000000"/>
                  </a:solidFill>
                  <a:latin typeface="Assistant" panose="00000500000000000000"/>
                  <a:ea typeface="Assistant" panose="00000500000000000000"/>
                  <a:cs typeface="Assistant" panose="00000500000000000000"/>
                  <a:sym typeface="Assistant" panose="00000500000000000000"/>
                </a:rPr>
                <a:t>部分上层应用、监控系统或第三方服务仍对IPv6支持不完善，可能造成部署后期与上层应用生态的磨合困难。</a:t>
              </a:r>
            </a:p>
            <a:p>
              <a:pPr algn="l">
                <a:lnSpc>
                  <a:spcPts val="3100"/>
                </a:lnSpc>
                <a:spcBef>
                  <a:spcPct val="0"/>
                </a:spcBef>
              </a:pPr>
              <a:endParaRPr lang="en-US" sz="2215" spc="-22">
                <a:solidFill>
                  <a:srgbClr val="000000"/>
                </a:solidFill>
                <a:latin typeface="Assistant" panose="00000500000000000000"/>
                <a:ea typeface="Assistant" panose="00000500000000000000"/>
                <a:cs typeface="Assistant" panose="00000500000000000000"/>
                <a:sym typeface="Assistant" panose="00000500000000000000"/>
              </a:endParaRPr>
            </a:p>
          </p:txBody>
        </p:sp>
      </p:grpSp>
      <p:grpSp>
        <p:nvGrpSpPr>
          <p:cNvPr id="10" name="Group 10"/>
          <p:cNvGrpSpPr/>
          <p:nvPr/>
        </p:nvGrpSpPr>
        <p:grpSpPr>
          <a:xfrm>
            <a:off x="12519490" y="2168308"/>
            <a:ext cx="3787282" cy="7879179"/>
            <a:chOff x="0" y="0"/>
            <a:chExt cx="5049709" cy="10505572"/>
          </a:xfrm>
        </p:grpSpPr>
        <p:sp>
          <p:nvSpPr>
            <p:cNvPr id="11" name="TextBox 11"/>
            <p:cNvSpPr txBox="1"/>
            <p:nvPr/>
          </p:nvSpPr>
          <p:spPr>
            <a:xfrm>
              <a:off x="0" y="-47625"/>
              <a:ext cx="5049709" cy="1853488"/>
            </a:xfrm>
            <a:prstGeom prst="rect">
              <a:avLst/>
            </a:prstGeom>
          </p:spPr>
          <p:txBody>
            <a:bodyPr lIns="0" tIns="0" rIns="0" bIns="0" rtlCol="0" anchor="t">
              <a:spAutoFit/>
            </a:bodyPr>
            <a:lstStyle/>
            <a:p>
              <a:pPr marL="0" lvl="0" indent="0" algn="l">
                <a:lnSpc>
                  <a:spcPts val="5580"/>
                </a:lnSpc>
                <a:spcBef>
                  <a:spcPct val="0"/>
                </a:spcBef>
              </a:pPr>
              <a:r>
                <a:rPr lang="en-US" sz="4295" b="1">
                  <a:solidFill>
                    <a:srgbClr val="731F7D"/>
                  </a:solidFill>
                  <a:latin typeface="Halant Medium" panose="00000600000000000000"/>
                  <a:ea typeface="Halant Medium" panose="00000600000000000000"/>
                  <a:cs typeface="Halant Medium" panose="00000600000000000000"/>
                  <a:sym typeface="Halant Medium" panose="00000600000000000000"/>
                </a:rPr>
                <a:t>安全策略与机制落地困难</a:t>
              </a:r>
            </a:p>
          </p:txBody>
        </p:sp>
        <p:sp>
          <p:nvSpPr>
            <p:cNvPr id="12" name="TextBox 12"/>
            <p:cNvSpPr txBox="1"/>
            <p:nvPr/>
          </p:nvSpPr>
          <p:spPr>
            <a:xfrm>
              <a:off x="0" y="2211228"/>
              <a:ext cx="5049709" cy="8294343"/>
            </a:xfrm>
            <a:prstGeom prst="rect">
              <a:avLst/>
            </a:prstGeom>
          </p:spPr>
          <p:txBody>
            <a:bodyPr lIns="0" tIns="0" rIns="0" bIns="0" rtlCol="0" anchor="t">
              <a:spAutoFit/>
            </a:bodyPr>
            <a:lstStyle/>
            <a:p>
              <a:pPr algn="l">
                <a:lnSpc>
                  <a:spcPts val="3100"/>
                </a:lnSpc>
              </a:pPr>
              <a:r>
                <a:rPr lang="en-US" sz="2215" b="1" spc="-22">
                  <a:solidFill>
                    <a:srgbClr val="000000"/>
                  </a:solidFill>
                  <a:latin typeface="Assistant Bold" panose="00000800000000000000"/>
                  <a:ea typeface="Assistant Bold" panose="00000800000000000000"/>
                  <a:cs typeface="Assistant Bold" panose="00000800000000000000"/>
                  <a:sym typeface="Assistant Bold" panose="00000800000000000000"/>
                </a:rPr>
                <a:t>安全策略迁移：</a:t>
              </a:r>
            </a:p>
            <a:p>
              <a:pPr marL="478155" lvl="1" indent="-238760" algn="l">
                <a:lnSpc>
                  <a:spcPts val="3100"/>
                </a:lnSpc>
                <a:buFont typeface="Arial" panose="020B0604020202020204"/>
                <a:buChar char="•"/>
              </a:pPr>
              <a:r>
                <a:rPr lang="en-US" sz="2215" spc="-22">
                  <a:solidFill>
                    <a:srgbClr val="000000"/>
                  </a:solidFill>
                  <a:latin typeface="Assistant" panose="00000500000000000000"/>
                  <a:ea typeface="Assistant" panose="00000500000000000000"/>
                  <a:cs typeface="Assistant" panose="00000500000000000000"/>
                  <a:sym typeface="Assistant" panose="00000500000000000000"/>
                </a:rPr>
                <a:t>传统IPv4安全策略在IPv6中不再适用，需要重新定义安全策略和访问控制规则。</a:t>
              </a:r>
            </a:p>
            <a:p>
              <a:pPr algn="l">
                <a:lnSpc>
                  <a:spcPts val="3100"/>
                </a:lnSpc>
              </a:pPr>
              <a:r>
                <a:rPr lang="en-US" sz="2215" b="1" spc="-22">
                  <a:solidFill>
                    <a:srgbClr val="000000"/>
                  </a:solidFill>
                  <a:latin typeface="Assistant Bold" panose="00000800000000000000"/>
                  <a:ea typeface="Assistant Bold" panose="00000800000000000000"/>
                  <a:cs typeface="Assistant Bold" panose="00000800000000000000"/>
                  <a:sym typeface="Assistant Bold" panose="00000800000000000000"/>
                </a:rPr>
                <a:t>过渡期安全漏洞：</a:t>
              </a:r>
            </a:p>
            <a:p>
              <a:pPr marL="478155" lvl="1" indent="-238760" algn="l">
                <a:lnSpc>
                  <a:spcPts val="3100"/>
                </a:lnSpc>
                <a:buFont typeface="Arial" panose="020B0604020202020204"/>
                <a:buChar char="•"/>
              </a:pPr>
              <a:r>
                <a:rPr lang="en-US" sz="2215" spc="-22">
                  <a:solidFill>
                    <a:srgbClr val="000000"/>
                  </a:solidFill>
                  <a:latin typeface="Assistant" panose="00000500000000000000"/>
                  <a:ea typeface="Assistant" panose="00000500000000000000"/>
                  <a:cs typeface="Assistant" panose="00000500000000000000"/>
                  <a:sym typeface="Assistant" panose="00000500000000000000"/>
                </a:rPr>
                <a:t>在双栈运行或过渡机制中可能产生新的安全风险，攻击者可能利用过渡机制的复杂性进行攻击。</a:t>
              </a:r>
            </a:p>
            <a:p>
              <a:pPr algn="l">
                <a:lnSpc>
                  <a:spcPts val="3100"/>
                </a:lnSpc>
              </a:pPr>
              <a:r>
                <a:rPr lang="en-US" sz="2215" b="1" spc="-22">
                  <a:solidFill>
                    <a:srgbClr val="000000"/>
                  </a:solidFill>
                  <a:latin typeface="Assistant Bold" panose="00000800000000000000"/>
                  <a:ea typeface="Assistant Bold" panose="00000800000000000000"/>
                  <a:cs typeface="Assistant Bold" panose="00000800000000000000"/>
                  <a:sym typeface="Assistant Bold" panose="00000800000000000000"/>
                </a:rPr>
                <a:t>终端设备安全：</a:t>
              </a:r>
            </a:p>
            <a:p>
              <a:pPr marL="478155" lvl="1" indent="-238760" algn="l">
                <a:lnSpc>
                  <a:spcPts val="3100"/>
                </a:lnSpc>
                <a:buFont typeface="Arial" panose="020B0604020202020204"/>
                <a:buChar char="•"/>
              </a:pPr>
              <a:r>
                <a:rPr lang="en-US" sz="2215" spc="-22">
                  <a:solidFill>
                    <a:srgbClr val="000000"/>
                  </a:solidFill>
                  <a:latin typeface="Assistant" panose="00000500000000000000"/>
                  <a:ea typeface="Assistant" panose="00000500000000000000"/>
                  <a:cs typeface="Assistant" panose="00000500000000000000"/>
                  <a:sym typeface="Assistant" panose="00000500000000000000"/>
                </a:rPr>
                <a:t>IPv6的开放性使得大量设备能够拥有全球可路由地址，需额外考虑入侵检测、入侵防御等技术。</a:t>
              </a:r>
            </a:p>
            <a:p>
              <a:pPr algn="l">
                <a:lnSpc>
                  <a:spcPts val="3100"/>
                </a:lnSpc>
                <a:spcBef>
                  <a:spcPct val="0"/>
                </a:spcBef>
              </a:pPr>
              <a:endParaRPr lang="en-US" sz="2215" spc="-22">
                <a:solidFill>
                  <a:srgbClr val="000000"/>
                </a:solidFill>
                <a:latin typeface="Assistant" panose="00000500000000000000"/>
                <a:ea typeface="Assistant" panose="00000500000000000000"/>
                <a:cs typeface="Assistant" panose="00000500000000000000"/>
                <a:sym typeface="Assistant" panose="00000500000000000000"/>
              </a:endParaRPr>
            </a:p>
          </p:txBody>
        </p:sp>
      </p:grpSp>
      <p:sp>
        <p:nvSpPr>
          <p:cNvPr id="13" name="Freeform 13"/>
          <p:cNvSpPr/>
          <p:nvPr/>
        </p:nvSpPr>
        <p:spPr>
          <a:xfrm rot="9440951">
            <a:off x="-957979" y="335262"/>
            <a:ext cx="2207918" cy="2092002"/>
          </a:xfrm>
          <a:custGeom>
            <a:avLst/>
            <a:gdLst/>
            <a:ahLst/>
            <a:cxnLst/>
            <a:rect l="l" t="t" r="r" b="b"/>
            <a:pathLst>
              <a:path w="2207918" h="2092002">
                <a:moveTo>
                  <a:pt x="0" y="0"/>
                </a:moveTo>
                <a:lnTo>
                  <a:pt x="2207919" y="0"/>
                </a:lnTo>
                <a:lnTo>
                  <a:pt x="2207919" y="2092002"/>
                </a:lnTo>
                <a:lnTo>
                  <a:pt x="0" y="2092002"/>
                </a:lnTo>
                <a:lnTo>
                  <a:pt x="0" y="0"/>
                </a:lnTo>
                <a:close/>
              </a:path>
            </a:pathLst>
          </a:custGeom>
          <a:blipFill>
            <a:blip r:embed="rId3"/>
            <a:stretch>
              <a:fillRect/>
            </a:stretch>
          </a:blipFill>
        </p:spPr>
        <p:txBody>
          <a:bodyPr/>
          <a:lstStyle/>
          <a:p>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4D1354"/>
        </a:solidFill>
        <a:effectLst/>
      </p:bgPr>
    </p:bg>
    <p:spTree>
      <p:nvGrpSpPr>
        <p:cNvPr id="1" name=""/>
        <p:cNvGrpSpPr/>
        <p:nvPr/>
      </p:nvGrpSpPr>
      <p:grpSpPr>
        <a:xfrm>
          <a:off x="0" y="0"/>
          <a:ext cx="0" cy="0"/>
          <a:chOff x="0" y="0"/>
          <a:chExt cx="0" cy="0"/>
        </a:xfrm>
      </p:grpSpPr>
      <p:sp>
        <p:nvSpPr>
          <p:cNvPr id="2" name="Freeform 2"/>
          <p:cNvSpPr/>
          <p:nvPr/>
        </p:nvSpPr>
        <p:spPr>
          <a:xfrm rot="1298824">
            <a:off x="12555249" y="4939834"/>
            <a:ext cx="6575294" cy="7268784"/>
          </a:xfrm>
          <a:custGeom>
            <a:avLst/>
            <a:gdLst/>
            <a:ahLst/>
            <a:cxnLst/>
            <a:rect l="l" t="t" r="r" b="b"/>
            <a:pathLst>
              <a:path w="6575294" h="7268784">
                <a:moveTo>
                  <a:pt x="0" y="0"/>
                </a:moveTo>
                <a:lnTo>
                  <a:pt x="6575295" y="0"/>
                </a:lnTo>
                <a:lnTo>
                  <a:pt x="6575295" y="7268784"/>
                </a:lnTo>
                <a:lnTo>
                  <a:pt x="0" y="7268784"/>
                </a:lnTo>
                <a:lnTo>
                  <a:pt x="0" y="0"/>
                </a:lnTo>
                <a:close/>
              </a:path>
            </a:pathLst>
          </a:custGeom>
          <a:blipFill>
            <a:blip r:embed="rId2"/>
            <a:stretch>
              <a:fillRect r="-381" b="-1174"/>
            </a:stretch>
          </a:blipFill>
        </p:spPr>
        <p:txBody>
          <a:bodyPr/>
          <a:lstStyle/>
          <a:p>
            <a:endParaRPr lang="zh-CN" altLang="en-US"/>
          </a:p>
        </p:txBody>
      </p:sp>
      <p:sp>
        <p:nvSpPr>
          <p:cNvPr id="3" name="Freeform 3"/>
          <p:cNvSpPr/>
          <p:nvPr/>
        </p:nvSpPr>
        <p:spPr>
          <a:xfrm rot="-2715964">
            <a:off x="8597713" y="7771526"/>
            <a:ext cx="1844500" cy="1747664"/>
          </a:xfrm>
          <a:custGeom>
            <a:avLst/>
            <a:gdLst/>
            <a:ahLst/>
            <a:cxnLst/>
            <a:rect l="l" t="t" r="r" b="b"/>
            <a:pathLst>
              <a:path w="1844500" h="1747664">
                <a:moveTo>
                  <a:pt x="0" y="0"/>
                </a:moveTo>
                <a:lnTo>
                  <a:pt x="1844500" y="0"/>
                </a:lnTo>
                <a:lnTo>
                  <a:pt x="1844500" y="1747664"/>
                </a:lnTo>
                <a:lnTo>
                  <a:pt x="0" y="1747664"/>
                </a:lnTo>
                <a:lnTo>
                  <a:pt x="0" y="0"/>
                </a:lnTo>
                <a:close/>
              </a:path>
            </a:pathLst>
          </a:custGeom>
          <a:blipFill>
            <a:blip r:embed="rId3"/>
            <a:stretch>
              <a:fillRect/>
            </a:stretch>
          </a:blipFill>
        </p:spPr>
        <p:txBody>
          <a:bodyPr/>
          <a:lstStyle/>
          <a:p>
            <a:endParaRPr lang="zh-CN" altLang="en-US"/>
          </a:p>
        </p:txBody>
      </p:sp>
      <p:sp>
        <p:nvSpPr>
          <p:cNvPr id="4" name="Freeform 4"/>
          <p:cNvSpPr/>
          <p:nvPr/>
        </p:nvSpPr>
        <p:spPr>
          <a:xfrm rot="-3378125">
            <a:off x="12070219" y="-1362141"/>
            <a:ext cx="4943405" cy="5723190"/>
          </a:xfrm>
          <a:custGeom>
            <a:avLst/>
            <a:gdLst/>
            <a:ahLst/>
            <a:cxnLst/>
            <a:rect l="l" t="t" r="r" b="b"/>
            <a:pathLst>
              <a:path w="4943405" h="5723190">
                <a:moveTo>
                  <a:pt x="0" y="0"/>
                </a:moveTo>
                <a:lnTo>
                  <a:pt x="4943405" y="0"/>
                </a:lnTo>
                <a:lnTo>
                  <a:pt x="4943405" y="5723190"/>
                </a:lnTo>
                <a:lnTo>
                  <a:pt x="0" y="5723190"/>
                </a:lnTo>
                <a:lnTo>
                  <a:pt x="0" y="0"/>
                </a:lnTo>
                <a:close/>
              </a:path>
            </a:pathLst>
          </a:custGeom>
          <a:blipFill>
            <a:blip r:embed="rId4"/>
            <a:stretch>
              <a:fillRect/>
            </a:stretch>
          </a:blipFill>
        </p:spPr>
        <p:txBody>
          <a:bodyPr/>
          <a:lstStyle/>
          <a:p>
            <a:endParaRPr lang="zh-CN" altLang="en-US"/>
          </a:p>
        </p:txBody>
      </p:sp>
      <p:grpSp>
        <p:nvGrpSpPr>
          <p:cNvPr id="5" name="Group 5"/>
          <p:cNvGrpSpPr/>
          <p:nvPr/>
        </p:nvGrpSpPr>
        <p:grpSpPr>
          <a:xfrm>
            <a:off x="1028700" y="2386297"/>
            <a:ext cx="8934485" cy="6872003"/>
            <a:chOff x="0" y="0"/>
            <a:chExt cx="11912647" cy="9162671"/>
          </a:xfrm>
        </p:grpSpPr>
        <p:sp>
          <p:nvSpPr>
            <p:cNvPr id="6" name="TextBox 6"/>
            <p:cNvSpPr txBox="1"/>
            <p:nvPr/>
          </p:nvSpPr>
          <p:spPr>
            <a:xfrm>
              <a:off x="0" y="2138039"/>
              <a:ext cx="11912647" cy="4738935"/>
            </a:xfrm>
            <a:prstGeom prst="rect">
              <a:avLst/>
            </a:prstGeom>
          </p:spPr>
          <p:txBody>
            <a:bodyPr lIns="0" tIns="0" rIns="0" bIns="0" rtlCol="0" anchor="t">
              <a:spAutoFit/>
            </a:bodyPr>
            <a:lstStyle/>
            <a:p>
              <a:pPr algn="l">
                <a:lnSpc>
                  <a:spcPts val="9440"/>
                </a:lnSpc>
              </a:pPr>
              <a:r>
                <a:rPr lang="en-US" sz="8000" b="1">
                  <a:solidFill>
                    <a:srgbClr val="FFFFFF"/>
                  </a:solidFill>
                  <a:latin typeface="HK Grotesk Bold" panose="00000800000000000000"/>
                  <a:ea typeface="HK Grotesk Bold" panose="00000800000000000000"/>
                  <a:cs typeface="HK Grotesk Bold" panose="00000800000000000000"/>
                  <a:sym typeface="HK Grotesk Bold" panose="00000800000000000000"/>
                </a:rPr>
                <a:t>IPv6工业设备或设施的接入</a:t>
              </a:r>
            </a:p>
            <a:p>
              <a:pPr algn="l">
                <a:lnSpc>
                  <a:spcPts val="9440"/>
                </a:lnSpc>
              </a:pPr>
              <a:endParaRPr lang="en-US" sz="8000" b="1">
                <a:solidFill>
                  <a:srgbClr val="FFFFFF"/>
                </a:solidFill>
                <a:latin typeface="HK Grotesk Bold" panose="00000800000000000000"/>
                <a:ea typeface="HK Grotesk Bold" panose="00000800000000000000"/>
                <a:cs typeface="HK Grotesk Bold" panose="00000800000000000000"/>
                <a:sym typeface="HK Grotesk Bold" panose="00000800000000000000"/>
              </a:endParaRPr>
            </a:p>
          </p:txBody>
        </p:sp>
        <p:sp>
          <p:nvSpPr>
            <p:cNvPr id="7" name="TextBox 7"/>
            <p:cNvSpPr txBox="1"/>
            <p:nvPr/>
          </p:nvSpPr>
          <p:spPr>
            <a:xfrm>
              <a:off x="0" y="0"/>
              <a:ext cx="2514541" cy="1378756"/>
            </a:xfrm>
            <a:prstGeom prst="rect">
              <a:avLst/>
            </a:prstGeom>
          </p:spPr>
          <p:txBody>
            <a:bodyPr lIns="0" tIns="0" rIns="0" bIns="0" rtlCol="0" anchor="t">
              <a:spAutoFit/>
            </a:bodyPr>
            <a:lstStyle/>
            <a:p>
              <a:pPr marL="0" lvl="0" indent="0" algn="l">
                <a:lnSpc>
                  <a:spcPts val="8115"/>
                </a:lnSpc>
                <a:spcBef>
                  <a:spcPct val="0"/>
                </a:spcBef>
              </a:pPr>
              <a:r>
                <a:rPr lang="en-US" sz="6875" b="1" u="none">
                  <a:solidFill>
                    <a:srgbClr val="FFFFFF">
                      <a:alpha val="60000"/>
                    </a:srgbClr>
                  </a:solidFill>
                  <a:latin typeface="HK Grotesk Bold" panose="00000800000000000000"/>
                  <a:ea typeface="HK Grotesk Bold" panose="00000800000000000000"/>
                  <a:cs typeface="HK Grotesk Bold" panose="00000800000000000000"/>
                  <a:sym typeface="HK Grotesk Bold" panose="00000800000000000000"/>
                </a:rPr>
                <a:t>03</a:t>
              </a:r>
            </a:p>
          </p:txBody>
        </p:sp>
        <p:sp>
          <p:nvSpPr>
            <p:cNvPr id="8" name="TextBox 8"/>
            <p:cNvSpPr txBox="1"/>
            <p:nvPr/>
          </p:nvSpPr>
          <p:spPr>
            <a:xfrm>
              <a:off x="0" y="7643858"/>
              <a:ext cx="7538418" cy="1518813"/>
            </a:xfrm>
            <a:prstGeom prst="rect">
              <a:avLst/>
            </a:prstGeom>
          </p:spPr>
          <p:txBody>
            <a:bodyPr lIns="0" tIns="0" rIns="0" bIns="0" rtlCol="0" anchor="t">
              <a:spAutoFit/>
            </a:bodyPr>
            <a:lstStyle/>
            <a:p>
              <a:pPr algn="l">
                <a:lnSpc>
                  <a:spcPts val="4675"/>
                </a:lnSpc>
              </a:pPr>
              <a:r>
                <a:rPr lang="en-US" sz="3340" spc="-33">
                  <a:solidFill>
                    <a:srgbClr val="FFFFFF"/>
                  </a:solidFill>
                  <a:latin typeface="Assistant" panose="00000500000000000000"/>
                  <a:ea typeface="Assistant" panose="00000500000000000000"/>
                  <a:cs typeface="Assistant" panose="00000500000000000000"/>
                  <a:sym typeface="Assistant" panose="00000500000000000000"/>
                </a:rPr>
                <a:t>设备接入需求</a:t>
              </a:r>
            </a:p>
            <a:p>
              <a:pPr algn="l">
                <a:lnSpc>
                  <a:spcPts val="4675"/>
                </a:lnSpc>
                <a:spcBef>
                  <a:spcPct val="0"/>
                </a:spcBef>
              </a:pPr>
              <a:r>
                <a:rPr lang="en-US" sz="3340" spc="-33">
                  <a:solidFill>
                    <a:srgbClr val="FFFFFF"/>
                  </a:solidFill>
                  <a:latin typeface="Assistant" panose="00000500000000000000"/>
                  <a:ea typeface="Assistant" panose="00000500000000000000"/>
                  <a:cs typeface="Assistant" panose="00000500000000000000"/>
                  <a:sym typeface="Assistant" panose="00000500000000000000"/>
                </a:rPr>
                <a:t>接入技术与方案</a:t>
              </a:r>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679</Words>
  <Application>Microsoft Office PowerPoint</Application>
  <PresentationFormat>自定义</PresentationFormat>
  <Paragraphs>137</Paragraphs>
  <Slides>29</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29</vt:i4>
      </vt:variant>
    </vt:vector>
  </HeadingPairs>
  <TitlesOfParts>
    <vt:vector size="38" baseType="lpstr">
      <vt:lpstr>HK Grotesk Bold</vt:lpstr>
      <vt:lpstr>Calibri</vt:lpstr>
      <vt:lpstr>Arial</vt:lpstr>
      <vt:lpstr>HK Grotesk Medium</vt:lpstr>
      <vt:lpstr>Halant Medium</vt:lpstr>
      <vt:lpstr>Assistant Bold</vt:lpstr>
      <vt:lpstr>Assistant</vt:lpstr>
      <vt:lpstr>WenQuanYi</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IPv6在工业互联网中的应用与发展</dc:title>
  <dc:creator/>
  <cp:lastModifiedBy>Chenguang Wen</cp:lastModifiedBy>
  <cp:revision>3</cp:revision>
  <dcterms:created xsi:type="dcterms:W3CDTF">2006-08-16T00:00:00Z</dcterms:created>
  <dcterms:modified xsi:type="dcterms:W3CDTF">2024-12-26T00:39:49Z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97394ABAA4A54770BAF4DEEBEC0FB10D_12</vt:lpwstr>
  </property>
  <property fmtid="{D5CDD505-2E9C-101B-9397-08002B2CF9AE}" pid="3" name="KSOProductBuildVer">
    <vt:lpwstr>2052-12.1.0.19302</vt:lpwstr>
  </property>
</Properties>
</file>